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  <p:sldMasterId id="2147483673" r:id="rId3"/>
    <p:sldMasterId id="2147483686" r:id="rId4"/>
  </p:sldMasterIdLst>
  <p:notesMasterIdLst>
    <p:notesMasterId r:id="rId101"/>
  </p:notesMasterIdLst>
  <p:sldIdLst>
    <p:sldId id="330" r:id="rId5"/>
    <p:sldId id="481" r:id="rId6"/>
    <p:sldId id="468" r:id="rId7"/>
    <p:sldId id="516" r:id="rId8"/>
    <p:sldId id="515" r:id="rId9"/>
    <p:sldId id="423" r:id="rId10"/>
    <p:sldId id="337" r:id="rId11"/>
    <p:sldId id="424" r:id="rId12"/>
    <p:sldId id="514" r:id="rId13"/>
    <p:sldId id="421" r:id="rId14"/>
    <p:sldId id="339" r:id="rId15"/>
    <p:sldId id="340" r:id="rId16"/>
    <p:sldId id="341" r:id="rId17"/>
    <p:sldId id="342" r:id="rId18"/>
    <p:sldId id="343" r:id="rId19"/>
    <p:sldId id="344" r:id="rId20"/>
    <p:sldId id="345" r:id="rId21"/>
    <p:sldId id="346" r:id="rId22"/>
    <p:sldId id="347" r:id="rId23"/>
    <p:sldId id="348" r:id="rId24"/>
    <p:sldId id="349" r:id="rId25"/>
    <p:sldId id="350" r:id="rId26"/>
    <p:sldId id="351" r:id="rId27"/>
    <p:sldId id="352" r:id="rId28"/>
    <p:sldId id="353" r:id="rId29"/>
    <p:sldId id="354" r:id="rId30"/>
    <p:sldId id="355" r:id="rId31"/>
    <p:sldId id="356" r:id="rId32"/>
    <p:sldId id="357" r:id="rId33"/>
    <p:sldId id="358" r:id="rId34"/>
    <p:sldId id="359" r:id="rId35"/>
    <p:sldId id="360" r:id="rId36"/>
    <p:sldId id="361" r:id="rId37"/>
    <p:sldId id="362" r:id="rId38"/>
    <p:sldId id="363" r:id="rId39"/>
    <p:sldId id="364" r:id="rId40"/>
    <p:sldId id="365" r:id="rId41"/>
    <p:sldId id="368" r:id="rId42"/>
    <p:sldId id="369" r:id="rId43"/>
    <p:sldId id="370" r:id="rId44"/>
    <p:sldId id="371" r:id="rId45"/>
    <p:sldId id="372" r:id="rId46"/>
    <p:sldId id="482" r:id="rId47"/>
    <p:sldId id="483" r:id="rId48"/>
    <p:sldId id="485" r:id="rId49"/>
    <p:sldId id="433" r:id="rId50"/>
    <p:sldId id="486" r:id="rId51"/>
    <p:sldId id="488" r:id="rId52"/>
    <p:sldId id="489" r:id="rId53"/>
    <p:sldId id="490" r:id="rId54"/>
    <p:sldId id="491" r:id="rId55"/>
    <p:sldId id="492" r:id="rId56"/>
    <p:sldId id="493" r:id="rId57"/>
    <p:sldId id="494" r:id="rId58"/>
    <p:sldId id="495" r:id="rId59"/>
    <p:sldId id="496" r:id="rId60"/>
    <p:sldId id="400" r:id="rId61"/>
    <p:sldId id="497" r:id="rId62"/>
    <p:sldId id="498" r:id="rId63"/>
    <p:sldId id="499" r:id="rId64"/>
    <p:sldId id="500" r:id="rId65"/>
    <p:sldId id="502" r:id="rId66"/>
    <p:sldId id="503" r:id="rId67"/>
    <p:sldId id="504" r:id="rId68"/>
    <p:sldId id="505" r:id="rId69"/>
    <p:sldId id="366" r:id="rId70"/>
    <p:sldId id="367" r:id="rId71"/>
    <p:sldId id="404" r:id="rId72"/>
    <p:sldId id="506" r:id="rId73"/>
    <p:sldId id="380" r:id="rId74"/>
    <p:sldId id="381" r:id="rId75"/>
    <p:sldId id="382" r:id="rId76"/>
    <p:sldId id="383" r:id="rId77"/>
    <p:sldId id="384" r:id="rId78"/>
    <p:sldId id="385" r:id="rId79"/>
    <p:sldId id="386" r:id="rId80"/>
    <p:sldId id="387" r:id="rId81"/>
    <p:sldId id="338" r:id="rId82"/>
    <p:sldId id="507" r:id="rId83"/>
    <p:sldId id="508" r:id="rId84"/>
    <p:sldId id="509" r:id="rId85"/>
    <p:sldId id="510" r:id="rId86"/>
    <p:sldId id="511" r:id="rId87"/>
    <p:sldId id="440" r:id="rId88"/>
    <p:sldId id="447" r:id="rId89"/>
    <p:sldId id="448" r:id="rId90"/>
    <p:sldId id="449" r:id="rId91"/>
    <p:sldId id="512" r:id="rId92"/>
    <p:sldId id="450" r:id="rId93"/>
    <p:sldId id="453" r:id="rId94"/>
    <p:sldId id="454" r:id="rId95"/>
    <p:sldId id="455" r:id="rId96"/>
    <p:sldId id="513" r:id="rId97"/>
    <p:sldId id="457" r:id="rId98"/>
    <p:sldId id="458" r:id="rId99"/>
    <p:sldId id="460" r:id="rId10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480"/>
    <p:restoredTop sz="96190"/>
  </p:normalViewPr>
  <p:slideViewPr>
    <p:cSldViewPr snapToGrid="0" snapToObjects="1">
      <p:cViewPr varScale="1">
        <p:scale>
          <a:sx n="123" d="100"/>
          <a:sy n="123" d="100"/>
        </p:scale>
        <p:origin x="83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presProps" Target="presProps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6" Type="http://schemas.microsoft.com/office/2016/11/relationships/changesInfo" Target="changesInfos/changesInfo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theme" Target="theme/theme1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onald Ferguson" userId="d4e141de-59d3-4362-b58c-ed2804aa0504" providerId="ADAL" clId="{9C1B0846-D0C2-824C-A1EC-887F13F0C0C5}"/>
    <pc:docChg chg="custSel delSld">
      <pc:chgData name="Donald Ferguson" userId="d4e141de-59d3-4362-b58c-ed2804aa0504" providerId="ADAL" clId="{9C1B0846-D0C2-824C-A1EC-887F13F0C0C5}" dt="2020-02-10T17:22:01.389" v="0" actId="2696"/>
      <pc:docMkLst>
        <pc:docMk/>
      </pc:docMkLst>
      <pc:sldChg chg="del">
        <pc:chgData name="Donald Ferguson" userId="d4e141de-59d3-4362-b58c-ed2804aa0504" providerId="ADAL" clId="{9C1B0846-D0C2-824C-A1EC-887F13F0C0C5}" dt="2020-02-10T17:22:01.389" v="0" actId="2696"/>
        <pc:sldMkLst>
          <pc:docMk/>
          <pc:sldMk cId="1160579633" sldId="517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63119D-4316-7948-AFFD-9AFFD8F424BF}" type="datetimeFigureOut">
              <a:rPr lang="en-US" smtClean="0"/>
              <a:t>2/10/20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A61292-08A2-9E4B-9F0A-E14F9ACF4C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4258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Slide Image Placeholder 1">
            <a:extLst>
              <a:ext uri="{FF2B5EF4-FFF2-40B4-BE49-F238E27FC236}">
                <a16:creationId xmlns:a16="http://schemas.microsoft.com/office/drawing/2014/main" id="{656EE1E6-EFA3-1644-BD8F-FD7AFC677DAE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2" name="Notes Placeholder 2">
            <a:extLst>
              <a:ext uri="{FF2B5EF4-FFF2-40B4-BE49-F238E27FC236}">
                <a16:creationId xmlns:a16="http://schemas.microsoft.com/office/drawing/2014/main" id="{EFBEE1F3-0E5F-C843-A449-869B3EDB5792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15363" name="Slide Number Placeholder 3">
            <a:extLst>
              <a:ext uri="{FF2B5EF4-FFF2-40B4-BE49-F238E27FC236}">
                <a16:creationId xmlns:a16="http://schemas.microsoft.com/office/drawing/2014/main" id="{AD037883-A806-CC49-A245-D57B933B86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fld id="{791CE710-0656-A24D-B46D-960677A0CA2A}" type="slidenum">
              <a:rPr lang="en-US" altLang="en-US"/>
              <a:pPr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996547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28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3F0CAC2-290B-4447-A1A9-9DF2412B29D5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28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98059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/>
          <p:cNvSpPr txBox="1">
            <a:spLocks noGrp="1" noChangeArrowheads="1"/>
          </p:cNvSpPr>
          <p:nvPr/>
        </p:nvSpPr>
        <p:spPr bwMode="auto">
          <a:xfrm>
            <a:off x="3966171" y="8820783"/>
            <a:ext cx="3031529" cy="462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3002" tIns="46501" rIns="93002" bIns="46501" anchor="b"/>
          <a:lstStyle>
            <a:lvl1pPr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28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202F3DB-D83B-4369-B6DF-4EFAC58302F7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28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952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24353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7"/>
          <p:cNvSpPr txBox="1">
            <a:spLocks noGrp="1" noChangeArrowheads="1"/>
          </p:cNvSpPr>
          <p:nvPr/>
        </p:nvSpPr>
        <p:spPr bwMode="auto">
          <a:xfrm>
            <a:off x="3966171" y="8820783"/>
            <a:ext cx="3031529" cy="462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3002" tIns="46501" rIns="93002" bIns="46501" anchor="b"/>
          <a:lstStyle>
            <a:lvl1pPr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28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4932D46-DD78-4BAB-BBDC-DC51872AFEF6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28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962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45778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 txBox="1">
            <a:spLocks noGrp="1" noChangeArrowheads="1"/>
          </p:cNvSpPr>
          <p:nvPr/>
        </p:nvSpPr>
        <p:spPr bwMode="auto">
          <a:xfrm>
            <a:off x="3966171" y="8820783"/>
            <a:ext cx="3031529" cy="462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3002" tIns="46501" rIns="93002" bIns="46501" anchor="b"/>
          <a:lstStyle>
            <a:lvl1pPr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28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572F582-7A30-44E2-B9AE-85A1CA63CB6B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28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972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92399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271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43EEFE5-6DA2-40BF-A0EC-25CFBBE7FBB4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271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983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83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40463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271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E76179E-0825-42BA-A86D-E07CE2CDFB4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271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993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23444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271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E8D77EB-8DA4-473C-85D9-A2C867216A15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271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003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51085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271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02298E3-52AF-4F84-BC83-1D80A0E7F6B5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271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013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17101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271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6C87BE7-122B-4399-B1F6-35CC3C43642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271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024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00876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271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54D2032-F7A1-47FB-8029-FF01734C1A45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271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034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4335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>
            <a:extLst>
              <a:ext uri="{FF2B5EF4-FFF2-40B4-BE49-F238E27FC236}">
                <a16:creationId xmlns:a16="http://schemas.microsoft.com/office/drawing/2014/main" id="{1DCB9B52-67BD-F540-91C0-20C96F2082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8" name="Notes Placeholder 2">
            <a:extLst>
              <a:ext uri="{FF2B5EF4-FFF2-40B4-BE49-F238E27FC236}">
                <a16:creationId xmlns:a16="http://schemas.microsoft.com/office/drawing/2014/main" id="{B8CF1704-6290-EB48-BBAC-4E4F8D8337E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4819" name="Slide Number Placeholder 3">
            <a:extLst>
              <a:ext uri="{FF2B5EF4-FFF2-40B4-BE49-F238E27FC236}">
                <a16:creationId xmlns:a16="http://schemas.microsoft.com/office/drawing/2014/main" id="{6E05037B-EB89-3F4C-B30A-8A9A1D86A5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40825B-B026-0346-855E-C13D26B7AAE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2857461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271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5D6698B-82E8-4243-BAB0-D6783EE2B84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271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044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45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506662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271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E75EE63-BBAB-4B59-AB6C-C7C62F9D7EF6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271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054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547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200391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271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FA286EA-37A2-4E74-A5EA-47322F5F22B9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271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064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65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388591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271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F34FE36-22BB-471F-B5BA-20ABB5BF6430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271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075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75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917456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271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66F3D21-A5A9-4DF0-817E-313DA5AE0CC9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271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085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352945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271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681DB7B-8BB9-428D-983D-60F2DF463925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271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095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95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340429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271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1469615-0B6C-4E37-A5DC-FDCF4C566C37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271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105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526274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28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2F97F58-FA04-4838-BA8D-1673429622F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28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116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16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397403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28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E8ABFFE-D826-4EF9-B15D-4180085C23C7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28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926638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28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A9C970B-8220-4517-837F-B56840EC81F1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28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136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366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79018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Slide Image Placeholder 1">
            <a:extLst>
              <a:ext uri="{FF2B5EF4-FFF2-40B4-BE49-F238E27FC236}">
                <a16:creationId xmlns:a16="http://schemas.microsoft.com/office/drawing/2014/main" id="{C1C3DCA3-394F-1647-BDE3-010EFCC0E0C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626" name="Notes Placeholder 2">
            <a:extLst>
              <a:ext uri="{FF2B5EF4-FFF2-40B4-BE49-F238E27FC236}">
                <a16:creationId xmlns:a16="http://schemas.microsoft.com/office/drawing/2014/main" id="{CA09F357-D6F2-0249-A4B9-90E17A90F0A5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26627" name="Slide Number Placeholder 3">
            <a:extLst>
              <a:ext uri="{FF2B5EF4-FFF2-40B4-BE49-F238E27FC236}">
                <a16:creationId xmlns:a16="http://schemas.microsoft.com/office/drawing/2014/main" id="{94F10637-9823-D34F-95E3-679D378F92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fld id="{91BA67BA-83CE-FF47-A71B-15F340403C6D}" type="slidenum">
              <a:rPr lang="en-US" altLang="en-US"/>
              <a:pPr/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6416182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271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CB53E9A-4F1C-4562-B43B-B5CFB7E98BB2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271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146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46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976807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271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D71DE7E-FF0D-4034-AE63-651A3A350F6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271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157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57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655217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271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6281BB1-9FD8-4756-B07C-05F43DCBB1D1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271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167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461316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271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02CC610-2C92-4BB3-8D98-C7E1312CA104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271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177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77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450235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271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844853C-1565-4D82-BAFB-17FA6226FCB3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271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187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7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23336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271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C5E82CE-5F33-4AA9-922C-5F54A6966317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271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198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98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437805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271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8449F55-0331-42F3-8185-5550FA6588A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271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208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8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597457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271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1A24CF4-9A58-4D8C-8B4A-1F5B4A557C17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271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218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18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386722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271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D2532D8-F19F-403F-A34B-7117B24BF533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271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249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493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506276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271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40ADC53-D181-43CB-9865-BA969C5AAEFD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271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259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59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80601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>
            <a:extLst>
              <a:ext uri="{FF2B5EF4-FFF2-40B4-BE49-F238E27FC236}">
                <a16:creationId xmlns:a16="http://schemas.microsoft.com/office/drawing/2014/main" id="{1DCB9B52-67BD-F540-91C0-20C96F2082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8" name="Notes Placeholder 2">
            <a:extLst>
              <a:ext uri="{FF2B5EF4-FFF2-40B4-BE49-F238E27FC236}">
                <a16:creationId xmlns:a16="http://schemas.microsoft.com/office/drawing/2014/main" id="{B8CF1704-6290-EB48-BBAC-4E4F8D8337E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4819" name="Slide Number Placeholder 3">
            <a:extLst>
              <a:ext uri="{FF2B5EF4-FFF2-40B4-BE49-F238E27FC236}">
                <a16:creationId xmlns:a16="http://schemas.microsoft.com/office/drawing/2014/main" id="{6E05037B-EB89-3F4C-B30A-8A9A1D86A5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40825B-B026-0346-855E-C13D26B7AAE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9473622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271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94E467F-6EAC-4F92-B33E-2BE268A09E9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271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269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985827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271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AF7D5D7-1528-465C-90C3-10C59F6113C4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271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280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80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904379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271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4D3E95A-D4EE-41E9-B800-18A30B405487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271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290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902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280269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Slide Image Placeholder 1">
            <a:extLst>
              <a:ext uri="{FF2B5EF4-FFF2-40B4-BE49-F238E27FC236}">
                <a16:creationId xmlns:a16="http://schemas.microsoft.com/office/drawing/2014/main" id="{C1C3DCA3-394F-1647-BDE3-010EFCC0E0C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626" name="Notes Placeholder 2">
            <a:extLst>
              <a:ext uri="{FF2B5EF4-FFF2-40B4-BE49-F238E27FC236}">
                <a16:creationId xmlns:a16="http://schemas.microsoft.com/office/drawing/2014/main" id="{CA09F357-D6F2-0249-A4B9-90E17A90F0A5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26627" name="Slide Number Placeholder 3">
            <a:extLst>
              <a:ext uri="{FF2B5EF4-FFF2-40B4-BE49-F238E27FC236}">
                <a16:creationId xmlns:a16="http://schemas.microsoft.com/office/drawing/2014/main" id="{94F10637-9823-D34F-95E3-679D378F92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fld id="{91BA67BA-83CE-FF47-A71B-15F340403C6D}" type="slidenum">
              <a:rPr lang="en-US" altLang="en-US"/>
              <a:pPr/>
              <a:t>43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0934247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>
            <a:extLst>
              <a:ext uri="{FF2B5EF4-FFF2-40B4-BE49-F238E27FC236}">
                <a16:creationId xmlns:a16="http://schemas.microsoft.com/office/drawing/2014/main" id="{1DCB9B52-67BD-F540-91C0-20C96F2082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8" name="Notes Placeholder 2">
            <a:extLst>
              <a:ext uri="{FF2B5EF4-FFF2-40B4-BE49-F238E27FC236}">
                <a16:creationId xmlns:a16="http://schemas.microsoft.com/office/drawing/2014/main" id="{B8CF1704-6290-EB48-BBAC-4E4F8D8337E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4819" name="Slide Number Placeholder 3">
            <a:extLst>
              <a:ext uri="{FF2B5EF4-FFF2-40B4-BE49-F238E27FC236}">
                <a16:creationId xmlns:a16="http://schemas.microsoft.com/office/drawing/2014/main" id="{6E05037B-EB89-3F4C-B30A-8A9A1D86A5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40825B-B026-0346-855E-C13D26B7AAE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3810614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>
            <a:extLst>
              <a:ext uri="{FF2B5EF4-FFF2-40B4-BE49-F238E27FC236}">
                <a16:creationId xmlns:a16="http://schemas.microsoft.com/office/drawing/2014/main" id="{1DCB9B52-67BD-F540-91C0-20C96F2082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8" name="Notes Placeholder 2">
            <a:extLst>
              <a:ext uri="{FF2B5EF4-FFF2-40B4-BE49-F238E27FC236}">
                <a16:creationId xmlns:a16="http://schemas.microsoft.com/office/drawing/2014/main" id="{B8CF1704-6290-EB48-BBAC-4E4F8D8337E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4819" name="Slide Number Placeholder 3">
            <a:extLst>
              <a:ext uri="{FF2B5EF4-FFF2-40B4-BE49-F238E27FC236}">
                <a16:creationId xmlns:a16="http://schemas.microsoft.com/office/drawing/2014/main" id="{6E05037B-EB89-3F4C-B30A-8A9A1D86A5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40825B-B026-0346-855E-C13D26B7AAE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7442718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Slide Image Placeholder 1">
            <a:extLst>
              <a:ext uri="{FF2B5EF4-FFF2-40B4-BE49-F238E27FC236}">
                <a16:creationId xmlns:a16="http://schemas.microsoft.com/office/drawing/2014/main" id="{B426F562-85A1-E042-99B0-E72CFC75CEB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578" name="Notes Placeholder 2">
            <a:extLst>
              <a:ext uri="{FF2B5EF4-FFF2-40B4-BE49-F238E27FC236}">
                <a16:creationId xmlns:a16="http://schemas.microsoft.com/office/drawing/2014/main" id="{8E701075-5BD3-CC44-B519-B6E7E91CEF6E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24579" name="Slide Number Placeholder 3">
            <a:extLst>
              <a:ext uri="{FF2B5EF4-FFF2-40B4-BE49-F238E27FC236}">
                <a16:creationId xmlns:a16="http://schemas.microsoft.com/office/drawing/2014/main" id="{C933D705-AA49-924C-A056-B9D0E7E6E8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fld id="{9591D63D-C9C9-1C46-A9A6-573A8388D624}" type="slidenum">
              <a:rPr lang="en-US" altLang="en-US"/>
              <a:pPr/>
              <a:t>46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0272849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Slide Image Placeholder 1">
            <a:extLst>
              <a:ext uri="{FF2B5EF4-FFF2-40B4-BE49-F238E27FC236}">
                <a16:creationId xmlns:a16="http://schemas.microsoft.com/office/drawing/2014/main" id="{C1C3DCA3-394F-1647-BDE3-010EFCC0E0C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626" name="Notes Placeholder 2">
            <a:extLst>
              <a:ext uri="{FF2B5EF4-FFF2-40B4-BE49-F238E27FC236}">
                <a16:creationId xmlns:a16="http://schemas.microsoft.com/office/drawing/2014/main" id="{CA09F357-D6F2-0249-A4B9-90E17A90F0A5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26627" name="Slide Number Placeholder 3">
            <a:extLst>
              <a:ext uri="{FF2B5EF4-FFF2-40B4-BE49-F238E27FC236}">
                <a16:creationId xmlns:a16="http://schemas.microsoft.com/office/drawing/2014/main" id="{94F10637-9823-D34F-95E3-679D378F92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fld id="{91BA67BA-83CE-FF47-A71B-15F340403C6D}" type="slidenum">
              <a:rPr lang="en-US" altLang="en-US"/>
              <a:pPr/>
              <a:t>47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2951818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BF508FA-5199-4AA3-8922-94158B684B67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1922" name="Rectangle 2"/>
          <p:cNvSpPr>
            <a:spLocks noChangeArrowheads="1"/>
          </p:cNvSpPr>
          <p:nvPr/>
        </p:nvSpPr>
        <p:spPr bwMode="auto">
          <a:xfrm>
            <a:off x="3965991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1923" name="Rectangle 3"/>
          <p:cNvSpPr>
            <a:spLocks noChangeArrowheads="1"/>
          </p:cNvSpPr>
          <p:nvPr/>
        </p:nvSpPr>
        <p:spPr bwMode="auto">
          <a:xfrm>
            <a:off x="3965991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903" tIns="45146" rIns="91903" bIns="45146" anchor="b"/>
          <a:lstStyle>
            <a:lvl1pPr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t>2</a:t>
            </a:r>
          </a:p>
        </p:txBody>
      </p:sp>
      <p:sp>
        <p:nvSpPr>
          <p:cNvPr id="81924" name="Rectangle 4"/>
          <p:cNvSpPr>
            <a:spLocks noChangeArrowheads="1"/>
          </p:cNvSpPr>
          <p:nvPr/>
        </p:nvSpPr>
        <p:spPr bwMode="auto">
          <a:xfrm>
            <a:off x="0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1925" name="Rectangle 5"/>
          <p:cNvSpPr>
            <a:spLocks noChangeArrowheads="1"/>
          </p:cNvSpPr>
          <p:nvPr/>
        </p:nvSpPr>
        <p:spPr bwMode="auto">
          <a:xfrm>
            <a:off x="0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1926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 w="12700" cap="flat"/>
        </p:spPr>
      </p:sp>
      <p:sp>
        <p:nvSpPr>
          <p:cNvPr id="81927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903" tIns="45146" rIns="91903" bIns="45146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9809716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0D8CA25-AE75-4191-8B01-FE9755FBC192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2946" name="Rectangle 2"/>
          <p:cNvSpPr>
            <a:spLocks noChangeArrowheads="1"/>
          </p:cNvSpPr>
          <p:nvPr/>
        </p:nvSpPr>
        <p:spPr bwMode="auto">
          <a:xfrm>
            <a:off x="3965991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2947" name="Rectangle 3"/>
          <p:cNvSpPr>
            <a:spLocks noChangeArrowheads="1"/>
          </p:cNvSpPr>
          <p:nvPr/>
        </p:nvSpPr>
        <p:spPr bwMode="auto">
          <a:xfrm>
            <a:off x="3965991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903" tIns="45146" rIns="91903" bIns="45146" anchor="b"/>
          <a:lstStyle>
            <a:lvl1pPr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t>3</a:t>
            </a:r>
          </a:p>
        </p:txBody>
      </p:sp>
      <p:sp>
        <p:nvSpPr>
          <p:cNvPr id="82948" name="Rectangle 4"/>
          <p:cNvSpPr>
            <a:spLocks noChangeArrowheads="1"/>
          </p:cNvSpPr>
          <p:nvPr/>
        </p:nvSpPr>
        <p:spPr bwMode="auto">
          <a:xfrm>
            <a:off x="0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2949" name="Rectangle 5"/>
          <p:cNvSpPr>
            <a:spLocks noChangeArrowheads="1"/>
          </p:cNvSpPr>
          <p:nvPr/>
        </p:nvSpPr>
        <p:spPr bwMode="auto">
          <a:xfrm>
            <a:off x="0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2950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 w="12700" cap="flat"/>
        </p:spPr>
      </p:sp>
      <p:sp>
        <p:nvSpPr>
          <p:cNvPr id="82951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903" tIns="45146" rIns="91903" bIns="45146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139441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Slide Image Placeholder 1">
            <a:extLst>
              <a:ext uri="{FF2B5EF4-FFF2-40B4-BE49-F238E27FC236}">
                <a16:creationId xmlns:a16="http://schemas.microsoft.com/office/drawing/2014/main" id="{C1C3DCA3-394F-1647-BDE3-010EFCC0E0C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626" name="Notes Placeholder 2">
            <a:extLst>
              <a:ext uri="{FF2B5EF4-FFF2-40B4-BE49-F238E27FC236}">
                <a16:creationId xmlns:a16="http://schemas.microsoft.com/office/drawing/2014/main" id="{CA09F357-D6F2-0249-A4B9-90E17A90F0A5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26627" name="Slide Number Placeholder 3">
            <a:extLst>
              <a:ext uri="{FF2B5EF4-FFF2-40B4-BE49-F238E27FC236}">
                <a16:creationId xmlns:a16="http://schemas.microsoft.com/office/drawing/2014/main" id="{94F10637-9823-D34F-95E3-679D378F92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fld id="{91BA67BA-83CE-FF47-A71B-15F340403C6D}" type="slidenum">
              <a:rPr lang="en-US" altLang="en-US"/>
              <a:pPr/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577227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6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41C928F-F266-4AE9-9955-5DF263458FBB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3970" name="Rectangle 2"/>
          <p:cNvSpPr>
            <a:spLocks noChangeArrowheads="1"/>
          </p:cNvSpPr>
          <p:nvPr/>
        </p:nvSpPr>
        <p:spPr bwMode="auto">
          <a:xfrm>
            <a:off x="3965991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3971" name="Rectangle 3"/>
          <p:cNvSpPr>
            <a:spLocks noChangeArrowheads="1"/>
          </p:cNvSpPr>
          <p:nvPr/>
        </p:nvSpPr>
        <p:spPr bwMode="auto">
          <a:xfrm>
            <a:off x="3965991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903" tIns="45146" rIns="91903" bIns="45146" anchor="b"/>
          <a:lstStyle>
            <a:lvl1pPr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t>4</a:t>
            </a:r>
          </a:p>
        </p:txBody>
      </p:sp>
      <p:sp>
        <p:nvSpPr>
          <p:cNvPr id="83972" name="Rectangle 4"/>
          <p:cNvSpPr>
            <a:spLocks noChangeArrowheads="1"/>
          </p:cNvSpPr>
          <p:nvPr/>
        </p:nvSpPr>
        <p:spPr bwMode="auto">
          <a:xfrm>
            <a:off x="0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3973" name="Rectangle 5"/>
          <p:cNvSpPr>
            <a:spLocks noChangeArrowheads="1"/>
          </p:cNvSpPr>
          <p:nvPr/>
        </p:nvSpPr>
        <p:spPr bwMode="auto">
          <a:xfrm>
            <a:off x="0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3974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 w="12700" cap="flat"/>
        </p:spPr>
      </p:sp>
      <p:sp>
        <p:nvSpPr>
          <p:cNvPr id="83975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903" tIns="45146" rIns="91903" bIns="45146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3881029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FB4B8FB-1017-465D-AFBF-5BF5BCE81005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4994" name="Rectangle 2"/>
          <p:cNvSpPr>
            <a:spLocks noChangeArrowheads="1"/>
          </p:cNvSpPr>
          <p:nvPr/>
        </p:nvSpPr>
        <p:spPr bwMode="auto">
          <a:xfrm>
            <a:off x="3965991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4995" name="Rectangle 3"/>
          <p:cNvSpPr>
            <a:spLocks noChangeArrowheads="1"/>
          </p:cNvSpPr>
          <p:nvPr/>
        </p:nvSpPr>
        <p:spPr bwMode="auto">
          <a:xfrm>
            <a:off x="3965991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903" tIns="45146" rIns="91903" bIns="45146" anchor="b"/>
          <a:lstStyle>
            <a:lvl1pPr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t>5</a:t>
            </a:r>
          </a:p>
        </p:txBody>
      </p:sp>
      <p:sp>
        <p:nvSpPr>
          <p:cNvPr id="84996" name="Rectangle 4"/>
          <p:cNvSpPr>
            <a:spLocks noChangeArrowheads="1"/>
          </p:cNvSpPr>
          <p:nvPr/>
        </p:nvSpPr>
        <p:spPr bwMode="auto">
          <a:xfrm>
            <a:off x="0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4997" name="Rectangle 5"/>
          <p:cNvSpPr>
            <a:spLocks noChangeArrowheads="1"/>
          </p:cNvSpPr>
          <p:nvPr/>
        </p:nvSpPr>
        <p:spPr bwMode="auto">
          <a:xfrm>
            <a:off x="0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4998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 w="12700" cap="flat"/>
        </p:spPr>
      </p:sp>
      <p:sp>
        <p:nvSpPr>
          <p:cNvPr id="84999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903" tIns="45146" rIns="91903" bIns="45146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162852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E7B9E48-CE28-477B-AF14-CB4F875872B7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6018" name="Rectangle 2"/>
          <p:cNvSpPr>
            <a:spLocks noChangeArrowheads="1"/>
          </p:cNvSpPr>
          <p:nvPr/>
        </p:nvSpPr>
        <p:spPr bwMode="auto">
          <a:xfrm>
            <a:off x="3965991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6019" name="Rectangle 3"/>
          <p:cNvSpPr>
            <a:spLocks noChangeArrowheads="1"/>
          </p:cNvSpPr>
          <p:nvPr/>
        </p:nvSpPr>
        <p:spPr bwMode="auto">
          <a:xfrm>
            <a:off x="3965991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903" tIns="45146" rIns="91903" bIns="45146" anchor="b"/>
          <a:lstStyle>
            <a:lvl1pPr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t>5</a:t>
            </a:r>
          </a:p>
        </p:txBody>
      </p:sp>
      <p:sp>
        <p:nvSpPr>
          <p:cNvPr id="86020" name="Rectangle 4"/>
          <p:cNvSpPr>
            <a:spLocks noChangeArrowheads="1"/>
          </p:cNvSpPr>
          <p:nvPr/>
        </p:nvSpPr>
        <p:spPr bwMode="auto">
          <a:xfrm>
            <a:off x="0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6021" name="Rectangle 5"/>
          <p:cNvSpPr>
            <a:spLocks noChangeArrowheads="1"/>
          </p:cNvSpPr>
          <p:nvPr/>
        </p:nvSpPr>
        <p:spPr bwMode="auto">
          <a:xfrm>
            <a:off x="0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6022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 w="12700" cap="flat"/>
        </p:spPr>
      </p:sp>
      <p:sp>
        <p:nvSpPr>
          <p:cNvPr id="86023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903" tIns="45146" rIns="91903" bIns="45146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7575814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E067567-7C0E-4623-97F7-3AB1CFA84628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7042" name="Rectangle 2"/>
          <p:cNvSpPr>
            <a:spLocks noChangeArrowheads="1"/>
          </p:cNvSpPr>
          <p:nvPr/>
        </p:nvSpPr>
        <p:spPr bwMode="auto">
          <a:xfrm>
            <a:off x="3965991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7043" name="Rectangle 3"/>
          <p:cNvSpPr>
            <a:spLocks noChangeArrowheads="1"/>
          </p:cNvSpPr>
          <p:nvPr/>
        </p:nvSpPr>
        <p:spPr bwMode="auto">
          <a:xfrm>
            <a:off x="3965991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903" tIns="45146" rIns="91903" bIns="45146" anchor="b"/>
          <a:lstStyle>
            <a:lvl1pPr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t>6</a:t>
            </a:r>
          </a:p>
        </p:txBody>
      </p:sp>
      <p:sp>
        <p:nvSpPr>
          <p:cNvPr id="87044" name="Rectangle 4"/>
          <p:cNvSpPr>
            <a:spLocks noChangeArrowheads="1"/>
          </p:cNvSpPr>
          <p:nvPr/>
        </p:nvSpPr>
        <p:spPr bwMode="auto">
          <a:xfrm>
            <a:off x="0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7045" name="Rectangle 5"/>
          <p:cNvSpPr>
            <a:spLocks noChangeArrowheads="1"/>
          </p:cNvSpPr>
          <p:nvPr/>
        </p:nvSpPr>
        <p:spPr bwMode="auto">
          <a:xfrm>
            <a:off x="0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7046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 w="12700" cap="flat"/>
        </p:spPr>
      </p:sp>
      <p:sp>
        <p:nvSpPr>
          <p:cNvPr id="87047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903" tIns="45146" rIns="91903" bIns="45146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0912104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6D0189D-E517-438B-9693-2812E02CF692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8066" name="Rectangle 2"/>
          <p:cNvSpPr>
            <a:spLocks noChangeArrowheads="1"/>
          </p:cNvSpPr>
          <p:nvPr/>
        </p:nvSpPr>
        <p:spPr bwMode="auto">
          <a:xfrm>
            <a:off x="3965991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8067" name="Rectangle 3"/>
          <p:cNvSpPr>
            <a:spLocks noChangeArrowheads="1"/>
          </p:cNvSpPr>
          <p:nvPr/>
        </p:nvSpPr>
        <p:spPr bwMode="auto">
          <a:xfrm>
            <a:off x="3965991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903" tIns="45146" rIns="91903" bIns="45146" anchor="b"/>
          <a:lstStyle>
            <a:lvl1pPr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t>8</a:t>
            </a:r>
          </a:p>
        </p:txBody>
      </p:sp>
      <p:sp>
        <p:nvSpPr>
          <p:cNvPr id="88068" name="Rectangle 4"/>
          <p:cNvSpPr>
            <a:spLocks noChangeArrowheads="1"/>
          </p:cNvSpPr>
          <p:nvPr/>
        </p:nvSpPr>
        <p:spPr bwMode="auto">
          <a:xfrm>
            <a:off x="0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8069" name="Rectangle 5"/>
          <p:cNvSpPr>
            <a:spLocks noChangeArrowheads="1"/>
          </p:cNvSpPr>
          <p:nvPr/>
        </p:nvSpPr>
        <p:spPr bwMode="auto">
          <a:xfrm>
            <a:off x="0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8070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 w="12700" cap="flat"/>
        </p:spPr>
      </p:sp>
      <p:sp>
        <p:nvSpPr>
          <p:cNvPr id="88071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903" tIns="45146" rIns="91903" bIns="45146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675135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6B19D27-1D9D-4EFF-A2A6-3367138C3034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90114" name="Rectangle 2"/>
          <p:cNvSpPr>
            <a:spLocks noChangeArrowheads="1"/>
          </p:cNvSpPr>
          <p:nvPr/>
        </p:nvSpPr>
        <p:spPr bwMode="auto">
          <a:xfrm>
            <a:off x="3965991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90115" name="Rectangle 3"/>
          <p:cNvSpPr>
            <a:spLocks noChangeArrowheads="1"/>
          </p:cNvSpPr>
          <p:nvPr/>
        </p:nvSpPr>
        <p:spPr bwMode="auto">
          <a:xfrm>
            <a:off x="3965991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903" tIns="45146" rIns="91903" bIns="45146" anchor="b"/>
          <a:lstStyle>
            <a:lvl1pPr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t>9</a:t>
            </a:r>
          </a:p>
        </p:txBody>
      </p:sp>
      <p:sp>
        <p:nvSpPr>
          <p:cNvPr id="90116" name="Rectangle 4"/>
          <p:cNvSpPr>
            <a:spLocks noChangeArrowheads="1"/>
          </p:cNvSpPr>
          <p:nvPr/>
        </p:nvSpPr>
        <p:spPr bwMode="auto">
          <a:xfrm>
            <a:off x="0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90117" name="Rectangle 5"/>
          <p:cNvSpPr>
            <a:spLocks noChangeArrowheads="1"/>
          </p:cNvSpPr>
          <p:nvPr/>
        </p:nvSpPr>
        <p:spPr bwMode="auto">
          <a:xfrm>
            <a:off x="0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90118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 w="12700" cap="flat"/>
        </p:spPr>
      </p:sp>
      <p:sp>
        <p:nvSpPr>
          <p:cNvPr id="90119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903" tIns="45146" rIns="91903" bIns="45146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9772769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0F971D5-882D-4233-A30D-FAEDE4CA6E84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91138" name="Rectangle 2"/>
          <p:cNvSpPr>
            <a:spLocks noChangeArrowheads="1"/>
          </p:cNvSpPr>
          <p:nvPr/>
        </p:nvSpPr>
        <p:spPr bwMode="auto">
          <a:xfrm>
            <a:off x="3965991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91139" name="Rectangle 3"/>
          <p:cNvSpPr>
            <a:spLocks noChangeArrowheads="1"/>
          </p:cNvSpPr>
          <p:nvPr/>
        </p:nvSpPr>
        <p:spPr bwMode="auto">
          <a:xfrm>
            <a:off x="3965991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903" tIns="45146" rIns="91903" bIns="45146" anchor="b"/>
          <a:lstStyle>
            <a:lvl1pPr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t>9</a:t>
            </a:r>
          </a:p>
        </p:txBody>
      </p:sp>
      <p:sp>
        <p:nvSpPr>
          <p:cNvPr id="91140" name="Rectangle 4"/>
          <p:cNvSpPr>
            <a:spLocks noChangeArrowheads="1"/>
          </p:cNvSpPr>
          <p:nvPr/>
        </p:nvSpPr>
        <p:spPr bwMode="auto">
          <a:xfrm>
            <a:off x="0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91141" name="Rectangle 5"/>
          <p:cNvSpPr>
            <a:spLocks noChangeArrowheads="1"/>
          </p:cNvSpPr>
          <p:nvPr/>
        </p:nvSpPr>
        <p:spPr bwMode="auto">
          <a:xfrm>
            <a:off x="0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91142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 w="12700" cap="flat"/>
        </p:spPr>
      </p:sp>
      <p:sp>
        <p:nvSpPr>
          <p:cNvPr id="91143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903" tIns="45146" rIns="91903" bIns="45146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192965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0F971D5-882D-4233-A30D-FAEDE4CA6E84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91138" name="Rectangle 2"/>
          <p:cNvSpPr>
            <a:spLocks noChangeArrowheads="1"/>
          </p:cNvSpPr>
          <p:nvPr/>
        </p:nvSpPr>
        <p:spPr bwMode="auto">
          <a:xfrm>
            <a:off x="3965991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91139" name="Rectangle 3"/>
          <p:cNvSpPr>
            <a:spLocks noChangeArrowheads="1"/>
          </p:cNvSpPr>
          <p:nvPr/>
        </p:nvSpPr>
        <p:spPr bwMode="auto">
          <a:xfrm>
            <a:off x="3965991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903" tIns="45146" rIns="91903" bIns="45146" anchor="b"/>
          <a:lstStyle>
            <a:lvl1pPr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t>9</a:t>
            </a:r>
          </a:p>
        </p:txBody>
      </p:sp>
      <p:sp>
        <p:nvSpPr>
          <p:cNvPr id="91140" name="Rectangle 4"/>
          <p:cNvSpPr>
            <a:spLocks noChangeArrowheads="1"/>
          </p:cNvSpPr>
          <p:nvPr/>
        </p:nvSpPr>
        <p:spPr bwMode="auto">
          <a:xfrm>
            <a:off x="0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91141" name="Rectangle 5"/>
          <p:cNvSpPr>
            <a:spLocks noChangeArrowheads="1"/>
          </p:cNvSpPr>
          <p:nvPr/>
        </p:nvSpPr>
        <p:spPr bwMode="auto">
          <a:xfrm>
            <a:off x="0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91142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 w="12700" cap="flat"/>
        </p:spPr>
      </p:sp>
      <p:sp>
        <p:nvSpPr>
          <p:cNvPr id="91143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903" tIns="45146" rIns="91903" bIns="45146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8879765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5B1299F-03B5-4909-AEBA-DE9BE8116957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931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931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5066298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27041A6-355E-4FC9-8067-194DB47AE9FB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942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942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839865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>
            <a:extLst>
              <a:ext uri="{FF2B5EF4-FFF2-40B4-BE49-F238E27FC236}">
                <a16:creationId xmlns:a16="http://schemas.microsoft.com/office/drawing/2014/main" id="{1DE2DCE1-2EFC-4C42-8DFC-CBA6F33233E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1637794-A468-4EC6-9DD2-8F932E639220}" type="slidenum">
              <a:rPr kumimoji="0" lang="en-US" alt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6147" name="Rectangle 2">
            <a:extLst>
              <a:ext uri="{FF2B5EF4-FFF2-40B4-BE49-F238E27FC236}">
                <a16:creationId xmlns:a16="http://schemas.microsoft.com/office/drawing/2014/main" id="{607B12F9-7FC5-42D0-9964-0865785D1C1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8" name="Rectangle 3">
            <a:extLst>
              <a:ext uri="{FF2B5EF4-FFF2-40B4-BE49-F238E27FC236}">
                <a16:creationId xmlns:a16="http://schemas.microsoft.com/office/drawing/2014/main" id="{2BC6D4DE-B9DA-4FD2-A997-14A566E8D5B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702955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364CC0D-9515-4095-81D0-8024523D9047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952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952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9986391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8E32C01-92A2-42F0-A723-C22E35C9436D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96258" name="Rectangle 2"/>
          <p:cNvSpPr>
            <a:spLocks noChangeArrowheads="1"/>
          </p:cNvSpPr>
          <p:nvPr/>
        </p:nvSpPr>
        <p:spPr bwMode="auto">
          <a:xfrm>
            <a:off x="3965991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96259" name="Rectangle 3"/>
          <p:cNvSpPr>
            <a:spLocks noChangeArrowheads="1"/>
          </p:cNvSpPr>
          <p:nvPr/>
        </p:nvSpPr>
        <p:spPr bwMode="auto">
          <a:xfrm>
            <a:off x="3965991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903" tIns="45146" rIns="91903" bIns="45146" anchor="b"/>
          <a:lstStyle>
            <a:lvl1pPr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t>7</a:t>
            </a:r>
          </a:p>
        </p:txBody>
      </p:sp>
      <p:sp>
        <p:nvSpPr>
          <p:cNvPr id="96260" name="Rectangle 4"/>
          <p:cNvSpPr>
            <a:spLocks noChangeArrowheads="1"/>
          </p:cNvSpPr>
          <p:nvPr/>
        </p:nvSpPr>
        <p:spPr bwMode="auto">
          <a:xfrm>
            <a:off x="0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96261" name="Rectangle 5"/>
          <p:cNvSpPr>
            <a:spLocks noChangeArrowheads="1"/>
          </p:cNvSpPr>
          <p:nvPr/>
        </p:nvSpPr>
        <p:spPr bwMode="auto">
          <a:xfrm>
            <a:off x="0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96262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 w="12700" cap="flat"/>
        </p:spPr>
      </p:sp>
      <p:sp>
        <p:nvSpPr>
          <p:cNvPr id="96263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903" tIns="45146" rIns="91903" bIns="45146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1292209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6591C42-4AD5-4528-9EC3-61D5E9BDFCDD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024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024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309090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9DCB16A-F829-4527-A43B-C46817CDE356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034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034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5108490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4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A527C20-D984-443D-9364-8D80E7D14902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044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044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1321536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43D6E09-C3BD-4C9F-8640-BDE33C2397BD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054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054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80256094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8E38463-D7D2-48E0-9845-AEDC12745945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064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064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93274200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E36DD89-DA79-48DA-B783-0C850F9C3712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075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75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99676537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79FF149-63CC-4DDD-8621-E03FD326541C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085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085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4624890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619AA53-6FBE-47B1-A5A9-D4F7E2EB9003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10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105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516570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28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3F0CAC2-290B-4447-A1A9-9DF2412B29D5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28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9803056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2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0277F58-77E1-4C2D-AA8D-E0F71D072D2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70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249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49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70328530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410D3E1-634F-440C-A0CF-65534204DEA9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71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259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259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3870451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44FBF46-7A78-4FD0-B340-062C348F6B65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72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269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269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26459927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DD8DAD5-EFE6-4531-83B5-A1D07989AD0D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73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116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116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05659653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9F5A96B-D536-4BD1-BFE1-FD6DBF117D8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74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126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126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3698803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C40216D-0A9E-4598-BBBD-B7C39318A82C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75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13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136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81209227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8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28C80B3-281C-47A9-A6F3-980AD41E77D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76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146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146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4189894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3449113-501E-40AA-8204-F51F280D2CC8}" type="slidenum">
              <a:rPr kumimoji="0" lang="en-US" alt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78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583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583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2400" y="4410466"/>
            <a:ext cx="5132902" cy="4175934"/>
          </a:xfrm>
          <a:noFill/>
          <a:ln/>
        </p:spPr>
        <p:txBody>
          <a:bodyPr/>
          <a:lstStyle/>
          <a:p>
            <a:endParaRPr lang="en-US" altLang="en-US">
              <a:latin typeface="Times New Roman" pitchFamily="18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27280288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979B905-280D-44BD-8E31-AB90F5734834}" type="slidenum">
              <a:rPr kumimoji="0" lang="en-US" alt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79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en-US">
              <a:latin typeface="Times New Roman" pitchFamily="18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40439158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979B905-280D-44BD-8E31-AB90F5734834}" type="slidenum">
              <a:rPr kumimoji="0" lang="en-US" alt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80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en-US">
              <a:latin typeface="Times New Roman" pitchFamily="18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776719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7696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50157" indent="-288522" defTabSz="937696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54087" indent="-230817" defTabSz="937696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15722" indent="-230817" defTabSz="937696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77357" indent="-230817" defTabSz="937696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38992" indent="-230817" defTabSz="937696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3000626" indent="-230817" defTabSz="937696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62261" indent="-230817" defTabSz="937696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923896" indent="-230817" defTabSz="937696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37696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3F0CAC2-290B-4447-A1A9-9DF2412B29D5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37696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1979" y="4448101"/>
            <a:ext cx="5193119" cy="421146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1975875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85DDB2F-C4B9-42E9-A66C-BCA14058EE6E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81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24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4" y="4410076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1220899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85DDB2F-C4B9-42E9-A66C-BCA14058EE6E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24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4" y="4410076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8480649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85DDB2F-C4B9-42E9-A66C-BCA14058EE6E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24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4" y="4410076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1138659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979B905-280D-44BD-8E31-AB90F5734834}" type="slidenum">
              <a:rPr kumimoji="0" lang="en-US" alt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84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en-US">
              <a:latin typeface="Times New Roman" pitchFamily="18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79500230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1761" indent="-285293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1171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97640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4108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0577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67045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3514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79982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78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7174961-0CF3-42A6-8222-18520414FAD4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78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85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5325"/>
            <a:ext cx="4641850" cy="3481388"/>
          </a:xfrm>
          <a:ln/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759" y="4410392"/>
            <a:ext cx="5134182" cy="417734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6663402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1761" indent="-285293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1171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97640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4108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0577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67045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3514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79982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78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7174961-0CF3-42A6-8222-18520414FAD4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78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86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5325"/>
            <a:ext cx="4641850" cy="3481388"/>
          </a:xfrm>
          <a:ln/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759" y="4410392"/>
            <a:ext cx="5134182" cy="417734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1600434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1761" indent="-285293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1171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97640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4108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0577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67045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3514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79982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78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7174961-0CF3-42A6-8222-18520414FAD4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78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87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5325"/>
            <a:ext cx="4641850" cy="3481388"/>
          </a:xfrm>
          <a:ln/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759" y="4410392"/>
            <a:ext cx="5134182" cy="417734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8057773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85DDB2F-C4B9-42E9-A66C-BCA14058EE6E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88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24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4" y="4410076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5874998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85DDB2F-C4B9-42E9-A66C-BCA14058EE6E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89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24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4" y="4410076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6372693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85DDB2F-C4B9-42E9-A66C-BCA14058EE6E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90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24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4" y="4410076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41317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>
            <a:extLst>
              <a:ext uri="{FF2B5EF4-FFF2-40B4-BE49-F238E27FC236}">
                <a16:creationId xmlns:a16="http://schemas.microsoft.com/office/drawing/2014/main" id="{1DCB9B52-67BD-F540-91C0-20C96F2082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8" name="Notes Placeholder 2">
            <a:extLst>
              <a:ext uri="{FF2B5EF4-FFF2-40B4-BE49-F238E27FC236}">
                <a16:creationId xmlns:a16="http://schemas.microsoft.com/office/drawing/2014/main" id="{B8CF1704-6290-EB48-BBAC-4E4F8D8337E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4819" name="Slide Number Placeholder 3">
            <a:extLst>
              <a:ext uri="{FF2B5EF4-FFF2-40B4-BE49-F238E27FC236}">
                <a16:creationId xmlns:a16="http://schemas.microsoft.com/office/drawing/2014/main" id="{6E05037B-EB89-3F4C-B30A-8A9A1D86A5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40825B-B026-0346-855E-C13D26B7AAE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66480492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85DDB2F-C4B9-42E9-A66C-BCA14058EE6E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91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24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4" y="4410076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0278339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85DDB2F-C4B9-42E9-A66C-BCA14058EE6E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24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4" y="4410076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3199541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EE474B3-6199-4C51-85D8-10EAF40AA925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2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4" y="4410076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3921010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85DDB2F-C4B9-42E9-A66C-BCA14058EE6E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94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24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4" y="4410076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4848165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85DDB2F-C4B9-42E9-A66C-BCA14058EE6E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95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24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4" y="4410076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5001330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85DDB2F-C4B9-42E9-A66C-BCA14058EE6E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96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24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4" y="4410076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45868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hyperlink" Target="http://www.db-book.com/" TargetMode="External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hyperlink" Target="http://www.db-book.com/" TargetMode="External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hyperlink" Target="http://www.db-book.com/" TargetMode="External"/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C5F74-182E-BB48-8D2B-07C712E12C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CEE657-005A-474E-9EFB-2A7FC162D0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39296E-6C75-E244-8E26-09C724B5EE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0C750-AE18-EC43-9491-942A17C3900E}" type="datetimeFigureOut">
              <a:rPr lang="en-US" smtClean="0"/>
              <a:t>2/10/20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45E010-FD79-A640-AF78-35E57754B7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E2875C-49E3-0748-9DD7-E70261BF2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CFC11-EFDF-2A41-ADA5-A9517D3E7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464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8CFB4-D588-DB43-8329-CFBC4B02A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E655D7A-9D50-4C45-9864-6D30EB671F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80838A-5656-124D-8BF3-1E949074F2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0C750-AE18-EC43-9491-942A17C3900E}" type="datetimeFigureOut">
              <a:rPr lang="en-US" smtClean="0"/>
              <a:t>2/10/20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80D81D-7136-304C-AF23-CB01D64047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4EAC51-11C7-CB48-B714-9A51BD23F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CFC11-EFDF-2A41-ADA5-A9517D3E7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3315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A1508CC-25B8-724E-A485-267836A2749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9C475C5-878A-7448-B7EA-5D1929BC11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3A597D-3E63-F34A-85AD-6926329098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0C750-AE18-EC43-9491-942A17C3900E}" type="datetimeFigureOut">
              <a:rPr lang="en-US" smtClean="0"/>
              <a:t>2/10/20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BA5C80-A328-A84B-A792-F52A97DE38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B1AD0C-13B0-7A45-8437-962E89F02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CFC11-EFDF-2A41-ADA5-A9517D3E7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522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7">
            <a:extLst>
              <a:ext uri="{FF2B5EF4-FFF2-40B4-BE49-F238E27FC236}">
                <a16:creationId xmlns:a16="http://schemas.microsoft.com/office/drawing/2014/main" id="{A25BB261-D773-4836-B381-7A051175F5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70098" y="5726113"/>
            <a:ext cx="3718454" cy="800219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600" b="1" dirty="0">
                <a:solidFill>
                  <a:srgbClr val="002060"/>
                </a:solidFill>
              </a:rPr>
              <a:t>Database System Concepts, 7</a:t>
            </a:r>
            <a:r>
              <a:rPr lang="en-US" altLang="en-US" sz="1600" b="1" baseline="30000" dirty="0">
                <a:solidFill>
                  <a:srgbClr val="002060"/>
                </a:solidFill>
              </a:rPr>
              <a:t>th</a:t>
            </a:r>
            <a:r>
              <a:rPr lang="en-US" altLang="en-US" sz="1600" b="1" dirty="0">
                <a:solidFill>
                  <a:srgbClr val="002060"/>
                </a:solidFill>
              </a:rPr>
              <a:t> Ed</a:t>
            </a:r>
            <a:r>
              <a:rPr lang="en-US" altLang="en-US" sz="1600" dirty="0">
                <a:solidFill>
                  <a:srgbClr val="002060"/>
                </a:solidFill>
              </a:rPr>
              <a:t>.</a:t>
            </a:r>
          </a:p>
          <a:p>
            <a:pPr algn="ctr">
              <a:spcBef>
                <a:spcPct val="50000"/>
              </a:spcBef>
              <a:defRPr/>
            </a:pPr>
            <a:r>
              <a:rPr lang="en-US" altLang="en-US" sz="1200" b="1" dirty="0">
                <a:solidFill>
                  <a:srgbClr val="002060"/>
                </a:solidFill>
              </a:rPr>
              <a:t>©Silberschatz, Korth and Sudarshan</a:t>
            </a:r>
            <a:br>
              <a:rPr lang="en-US" altLang="en-US" sz="1200" b="1" dirty="0">
                <a:solidFill>
                  <a:srgbClr val="002060"/>
                </a:solidFill>
              </a:rPr>
            </a:br>
            <a:r>
              <a:rPr lang="en-US" altLang="en-US" sz="1200" b="1" dirty="0">
                <a:solidFill>
                  <a:srgbClr val="002060"/>
                </a:solidFill>
              </a:rPr>
              <a:t>See </a:t>
            </a:r>
            <a:r>
              <a:rPr lang="en-US" altLang="en-US" sz="1200" b="1" dirty="0">
                <a:solidFill>
                  <a:srgbClr val="002060"/>
                </a:solidFill>
                <a:hlinkClick r:id="rId2"/>
              </a:rPr>
              <a:t>www.db-book.com</a:t>
            </a:r>
            <a:r>
              <a:rPr lang="en-US" altLang="en-US" sz="1200" b="1" dirty="0">
                <a:solidFill>
                  <a:srgbClr val="002060"/>
                </a:solidFill>
              </a:rPr>
              <a:t> for conditions on re-use </a:t>
            </a:r>
          </a:p>
        </p:txBody>
      </p:sp>
      <p:sp>
        <p:nvSpPr>
          <p:cNvPr id="5130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2286000"/>
            <a:ext cx="10363200" cy="1143000"/>
          </a:xfrm>
        </p:spPr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B4760F52-45E1-4E1D-A744-2F2290DE90CC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xfrm>
            <a:off x="8794751" y="6218238"/>
            <a:ext cx="2540000" cy="457200"/>
          </a:xfrm>
        </p:spPr>
        <p:txBody>
          <a:bodyPr/>
          <a:lstStyle>
            <a:lvl1pPr>
              <a:defRPr>
                <a:solidFill>
                  <a:srgbClr val="578963"/>
                </a:solidFill>
              </a:defRPr>
            </a:lvl1pPr>
          </a:lstStyle>
          <a:p>
            <a:pPr>
              <a:defRPr/>
            </a:pPr>
            <a:fld id="{3B69BB99-A72A-4470-971F-83530C443C9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pic>
        <p:nvPicPr>
          <p:cNvPr id="9" name="Picture 8" descr="Cover-6Ed"/>
          <p:cNvPicPr>
            <a:picLocks noChangeAspect="1" noChangeArrowheads="1"/>
          </p:cNvPicPr>
          <p:nvPr userDrawn="1"/>
        </p:nvPicPr>
        <p:blipFill>
          <a:blip r:embed="rId3"/>
          <a:stretch>
            <a:fillRect/>
          </a:stretch>
        </p:blipFill>
        <p:spPr bwMode="auto">
          <a:xfrm>
            <a:off x="18478" y="1"/>
            <a:ext cx="1775025" cy="170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514874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4468" y="1093789"/>
            <a:ext cx="10276417" cy="4903787"/>
          </a:xfrm>
        </p:spPr>
        <p:txBody>
          <a:bodyPr/>
          <a:lstStyle>
            <a:lvl1pPr marL="342900" indent="-342900">
              <a:buSzPct val="110000"/>
              <a:buFont typeface="Wingdings" panose="05000000000000000000" pitchFamily="2" charset="2"/>
              <a:buChar char="§"/>
              <a:defRPr sz="1700"/>
            </a:lvl1pPr>
            <a:lvl2pPr marL="742950" indent="-285750">
              <a:buSzPct val="110000"/>
              <a:buFont typeface="Arial" panose="020B0604020202020204" pitchFamily="34" charset="0"/>
              <a:buChar char="•"/>
              <a:defRPr sz="1700"/>
            </a:lvl2pPr>
            <a:lvl3pPr marL="1085850" indent="-228600">
              <a:buFont typeface="Wingdings" panose="05000000000000000000" pitchFamily="2" charset="2"/>
              <a:buChar char="§"/>
              <a:defRPr sz="1700"/>
            </a:lvl3pPr>
            <a:lvl4pPr marL="1428750" indent="-228600">
              <a:buFont typeface="Arial" panose="020B0604020202020204" pitchFamily="34" charset="0"/>
              <a:buChar char="•"/>
              <a:defRPr sz="1700"/>
            </a:lvl4pPr>
            <a:lvl5pPr marL="1771650" indent="-228600">
              <a:buFont typeface="Wingdings" panose="05000000000000000000" pitchFamily="2" charset="2"/>
              <a:buChar char="§"/>
              <a:defRPr sz="17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079836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6F2EBE-FF5F-4F9D-A3C2-A59A92D7809D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7F3CAF-32BF-49A6-93F1-59C9E4B7C95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9797133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85851" y="1093789"/>
            <a:ext cx="5005916" cy="4903787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4967" y="1093789"/>
            <a:ext cx="5005917" cy="4903787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A6D4A7F0-1138-4608-80AA-D0A6F5D41187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852D5F-D37B-4E9D-98AD-511A1ABBD6A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739990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56DFCFB3-6710-4DD2-8404-7E55A930F35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191CCC-CC48-429B-87C9-7123B48E52D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3787475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BB431453-8F56-47C4-89BA-3EDF3CD092BA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9D92F0-DB25-4E6B-A10D-A7937AC7A36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4010316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4BE8099E-18A5-481A-9697-216087BE067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555C8E-F740-4D28-8DA3-D7B8E0F6F57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4498612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7E2C57D-1205-411A-BA90-DF60A810F6DB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BBE5B0-1186-4DAB-9E97-511F15F5C63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41884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010631-AF79-CB4F-8027-E06275735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EBB81B-56D3-6149-BE5A-B00FBE9E34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46F13A-7E39-0443-AD3F-36E43E3FD6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0C750-AE18-EC43-9491-942A17C3900E}" type="datetimeFigureOut">
              <a:rPr lang="en-US" smtClean="0"/>
              <a:t>2/10/20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6BA85F-3A2A-B94E-B0B8-C577153721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79DC4E-0554-5A47-997D-B0D36D69A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CFC11-EFDF-2A41-ADA5-A9517D3E7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06617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9EB6957-06EE-46F8-A450-3DB417A1F8A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91DB2E-7BC4-4C22-ACAE-0B8B3F0C514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0973001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5C950AD-734E-45C7-8042-5795FFAD6750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E5E31B-1343-4510-8DCD-65E7B654469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3488456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01667" y="117475"/>
            <a:ext cx="2692400" cy="58801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7" y="117475"/>
            <a:ext cx="7874000" cy="58801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7A7A2CD-B5B0-4CF6-8038-339B0E99E36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3574B0-C055-4E38-82A9-667A1DF1F8D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3327222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796C49-4A73-449B-A170-DFFCD45313DF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0D9E99-A0D8-4F2F-B04A-331DF655FEA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7398668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7">
            <a:extLst>
              <a:ext uri="{FF2B5EF4-FFF2-40B4-BE49-F238E27FC236}">
                <a16:creationId xmlns:a16="http://schemas.microsoft.com/office/drawing/2014/main" id="{A25BB261-D773-4836-B381-7A051175F5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70098" y="5726113"/>
            <a:ext cx="3718454" cy="800219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600" b="1" dirty="0">
                <a:solidFill>
                  <a:srgbClr val="002060"/>
                </a:solidFill>
              </a:rPr>
              <a:t>Database System Concepts, 7</a:t>
            </a:r>
            <a:r>
              <a:rPr lang="en-US" altLang="en-US" sz="1600" b="1" baseline="30000" dirty="0">
                <a:solidFill>
                  <a:srgbClr val="002060"/>
                </a:solidFill>
              </a:rPr>
              <a:t>th</a:t>
            </a:r>
            <a:r>
              <a:rPr lang="en-US" altLang="en-US" sz="1600" b="1" dirty="0">
                <a:solidFill>
                  <a:srgbClr val="002060"/>
                </a:solidFill>
              </a:rPr>
              <a:t> Ed</a:t>
            </a:r>
            <a:r>
              <a:rPr lang="en-US" altLang="en-US" sz="1600" dirty="0">
                <a:solidFill>
                  <a:srgbClr val="002060"/>
                </a:solidFill>
              </a:rPr>
              <a:t>.</a:t>
            </a:r>
          </a:p>
          <a:p>
            <a:pPr algn="ctr">
              <a:spcBef>
                <a:spcPct val="50000"/>
              </a:spcBef>
              <a:defRPr/>
            </a:pPr>
            <a:r>
              <a:rPr lang="en-US" altLang="en-US" sz="1200" b="1" dirty="0">
                <a:solidFill>
                  <a:srgbClr val="002060"/>
                </a:solidFill>
              </a:rPr>
              <a:t>©Silberschatz, Korth and Sudarshan</a:t>
            </a:r>
            <a:br>
              <a:rPr lang="en-US" altLang="en-US" sz="1200" b="1" dirty="0">
                <a:solidFill>
                  <a:srgbClr val="002060"/>
                </a:solidFill>
              </a:rPr>
            </a:br>
            <a:r>
              <a:rPr lang="en-US" altLang="en-US" sz="1200" b="1" dirty="0">
                <a:solidFill>
                  <a:srgbClr val="002060"/>
                </a:solidFill>
              </a:rPr>
              <a:t>See </a:t>
            </a:r>
            <a:r>
              <a:rPr lang="en-US" altLang="en-US" sz="1200" b="1" dirty="0">
                <a:solidFill>
                  <a:srgbClr val="002060"/>
                </a:solidFill>
                <a:hlinkClick r:id="rId2"/>
              </a:rPr>
              <a:t>www.db-book.com</a:t>
            </a:r>
            <a:r>
              <a:rPr lang="en-US" altLang="en-US" sz="1200" b="1" dirty="0">
                <a:solidFill>
                  <a:srgbClr val="002060"/>
                </a:solidFill>
              </a:rPr>
              <a:t> for conditions on re-use </a:t>
            </a:r>
          </a:p>
        </p:txBody>
      </p:sp>
      <p:sp>
        <p:nvSpPr>
          <p:cNvPr id="5130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2286000"/>
            <a:ext cx="10363200" cy="1143000"/>
          </a:xfrm>
        </p:spPr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B4760F52-45E1-4E1D-A744-2F2290DE90CC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xfrm>
            <a:off x="8794751" y="6218238"/>
            <a:ext cx="2540000" cy="457200"/>
          </a:xfrm>
        </p:spPr>
        <p:txBody>
          <a:bodyPr/>
          <a:lstStyle>
            <a:lvl1pPr>
              <a:defRPr>
                <a:solidFill>
                  <a:srgbClr val="578963"/>
                </a:solidFill>
              </a:defRPr>
            </a:lvl1pPr>
          </a:lstStyle>
          <a:p>
            <a:pPr>
              <a:defRPr/>
            </a:pPr>
            <a:fld id="{3B69BB99-A72A-4470-971F-83530C443C9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pic>
        <p:nvPicPr>
          <p:cNvPr id="9" name="Picture 8" descr="Cover-6Ed"/>
          <p:cNvPicPr>
            <a:picLocks noChangeAspect="1" noChangeArrowheads="1"/>
          </p:cNvPicPr>
          <p:nvPr userDrawn="1"/>
        </p:nvPicPr>
        <p:blipFill>
          <a:blip r:embed="rId3"/>
          <a:stretch>
            <a:fillRect/>
          </a:stretch>
        </p:blipFill>
        <p:spPr bwMode="auto">
          <a:xfrm>
            <a:off x="18478" y="1"/>
            <a:ext cx="1775025" cy="170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4637287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4468" y="1093789"/>
            <a:ext cx="10276417" cy="4903787"/>
          </a:xfrm>
        </p:spPr>
        <p:txBody>
          <a:bodyPr/>
          <a:lstStyle>
            <a:lvl1pPr marL="342900" indent="-342900">
              <a:buSzPct val="110000"/>
              <a:buFont typeface="Wingdings" panose="05000000000000000000" pitchFamily="2" charset="2"/>
              <a:buChar char="§"/>
              <a:defRPr sz="1700"/>
            </a:lvl1pPr>
            <a:lvl2pPr marL="742950" indent="-285750">
              <a:buSzPct val="110000"/>
              <a:buFont typeface="Arial" panose="020B0604020202020204" pitchFamily="34" charset="0"/>
              <a:buChar char="•"/>
              <a:defRPr sz="1700"/>
            </a:lvl2pPr>
            <a:lvl3pPr marL="1085850" indent="-228600">
              <a:buFont typeface="Wingdings" panose="05000000000000000000" pitchFamily="2" charset="2"/>
              <a:buChar char="§"/>
              <a:defRPr sz="1700"/>
            </a:lvl3pPr>
            <a:lvl4pPr marL="1428750" indent="-228600">
              <a:buFont typeface="Arial" panose="020B0604020202020204" pitchFamily="34" charset="0"/>
              <a:buChar char="•"/>
              <a:defRPr sz="1700"/>
            </a:lvl4pPr>
            <a:lvl5pPr marL="1771650" indent="-228600">
              <a:buFont typeface="Wingdings" panose="05000000000000000000" pitchFamily="2" charset="2"/>
              <a:buChar char="§"/>
              <a:defRPr sz="17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9142326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6F2EBE-FF5F-4F9D-A3C2-A59A92D7809D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7F3CAF-32BF-49A6-93F1-59C9E4B7C95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1300436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85851" y="1093789"/>
            <a:ext cx="5005916" cy="4903787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4967" y="1093789"/>
            <a:ext cx="5005917" cy="4903787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A6D4A7F0-1138-4608-80AA-D0A6F5D41187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852D5F-D37B-4E9D-98AD-511A1ABBD6A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543250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56DFCFB3-6710-4DD2-8404-7E55A930F35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191CCC-CC48-429B-87C9-7123B48E52D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6826444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BB431453-8F56-47C4-89BA-3EDF3CD092BA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9D92F0-DB25-4E6B-A10D-A7937AC7A36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968373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0932A-7049-E244-A552-A089DD94E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F1626F-7D9A-F14F-80C0-7FE675B2AB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F2512E-0E2D-C941-8FAF-6C05515263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0C750-AE18-EC43-9491-942A17C3900E}" type="datetimeFigureOut">
              <a:rPr lang="en-US" smtClean="0"/>
              <a:t>2/10/20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631E45-73B4-6747-B321-2E483BC27A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03C89F-D861-0C40-B76D-AD82020CC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CFC11-EFDF-2A41-ADA5-A9517D3E7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35765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4BE8099E-18A5-481A-9697-216087BE067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555C8E-F740-4D28-8DA3-D7B8E0F6F57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4668359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7E2C57D-1205-411A-BA90-DF60A810F6DB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BBE5B0-1186-4DAB-9E97-511F15F5C63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4592535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9EB6957-06EE-46F8-A450-3DB417A1F8A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91DB2E-7BC4-4C22-ACAE-0B8B3F0C514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5366068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5C950AD-734E-45C7-8042-5795FFAD6750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E5E31B-1343-4510-8DCD-65E7B654469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36958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01667" y="117475"/>
            <a:ext cx="2692400" cy="58801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7" y="117475"/>
            <a:ext cx="7874000" cy="58801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7A7A2CD-B5B0-4CF6-8038-339B0E99E36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3574B0-C055-4E38-82A9-667A1DF1F8D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7912867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796C49-4A73-449B-A170-DFFCD45313DF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0D9E99-A0D8-4F2F-B04A-331DF655FEA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3534496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7">
            <a:extLst>
              <a:ext uri="{FF2B5EF4-FFF2-40B4-BE49-F238E27FC236}">
                <a16:creationId xmlns:a16="http://schemas.microsoft.com/office/drawing/2014/main" id="{A25BB261-D773-4836-B381-7A051175F5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70098" y="5726113"/>
            <a:ext cx="3718454" cy="800219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600" b="1" dirty="0">
                <a:solidFill>
                  <a:srgbClr val="002060"/>
                </a:solidFill>
              </a:rPr>
              <a:t>Database System Concepts, 7</a:t>
            </a:r>
            <a:r>
              <a:rPr lang="en-US" altLang="en-US" sz="1600" b="1" baseline="30000" dirty="0">
                <a:solidFill>
                  <a:srgbClr val="002060"/>
                </a:solidFill>
              </a:rPr>
              <a:t>th</a:t>
            </a:r>
            <a:r>
              <a:rPr lang="en-US" altLang="en-US" sz="1600" b="1" dirty="0">
                <a:solidFill>
                  <a:srgbClr val="002060"/>
                </a:solidFill>
              </a:rPr>
              <a:t> Ed</a:t>
            </a:r>
            <a:r>
              <a:rPr lang="en-US" altLang="en-US" sz="1600" dirty="0">
                <a:solidFill>
                  <a:srgbClr val="002060"/>
                </a:solidFill>
              </a:rPr>
              <a:t>.</a:t>
            </a:r>
          </a:p>
          <a:p>
            <a:pPr algn="ctr">
              <a:spcBef>
                <a:spcPct val="50000"/>
              </a:spcBef>
              <a:defRPr/>
            </a:pPr>
            <a:r>
              <a:rPr lang="en-US" altLang="en-US" sz="1200" b="1" dirty="0">
                <a:solidFill>
                  <a:srgbClr val="002060"/>
                </a:solidFill>
              </a:rPr>
              <a:t>©Silberschatz, Korth and Sudarshan</a:t>
            </a:r>
            <a:br>
              <a:rPr lang="en-US" altLang="en-US" sz="1200" b="1" dirty="0">
                <a:solidFill>
                  <a:srgbClr val="002060"/>
                </a:solidFill>
              </a:rPr>
            </a:br>
            <a:r>
              <a:rPr lang="en-US" altLang="en-US" sz="1200" b="1" dirty="0">
                <a:solidFill>
                  <a:srgbClr val="002060"/>
                </a:solidFill>
              </a:rPr>
              <a:t>See </a:t>
            </a:r>
            <a:r>
              <a:rPr lang="en-US" altLang="en-US" sz="1200" b="1" dirty="0">
                <a:solidFill>
                  <a:srgbClr val="002060"/>
                </a:solidFill>
                <a:hlinkClick r:id="rId2"/>
              </a:rPr>
              <a:t>www.db-book.com</a:t>
            </a:r>
            <a:r>
              <a:rPr lang="en-US" altLang="en-US" sz="1200" b="1" dirty="0">
                <a:solidFill>
                  <a:srgbClr val="002060"/>
                </a:solidFill>
              </a:rPr>
              <a:t> for conditions on re-use </a:t>
            </a:r>
          </a:p>
        </p:txBody>
      </p:sp>
      <p:sp>
        <p:nvSpPr>
          <p:cNvPr id="5130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2286000"/>
            <a:ext cx="10363200" cy="1143000"/>
          </a:xfrm>
        </p:spPr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B4760F52-45E1-4E1D-A744-2F2290DE90CC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xfrm>
            <a:off x="8794751" y="6218238"/>
            <a:ext cx="2540000" cy="457200"/>
          </a:xfrm>
        </p:spPr>
        <p:txBody>
          <a:bodyPr/>
          <a:lstStyle>
            <a:lvl1pPr>
              <a:defRPr>
                <a:solidFill>
                  <a:srgbClr val="578963"/>
                </a:solidFill>
              </a:defRPr>
            </a:lvl1pPr>
          </a:lstStyle>
          <a:p>
            <a:pPr>
              <a:defRPr/>
            </a:pPr>
            <a:fld id="{3B69BB99-A72A-4470-971F-83530C443C9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pic>
        <p:nvPicPr>
          <p:cNvPr id="9" name="Picture 8" descr="Cover-6Ed"/>
          <p:cNvPicPr>
            <a:picLocks noChangeAspect="1" noChangeArrowheads="1"/>
          </p:cNvPicPr>
          <p:nvPr userDrawn="1"/>
        </p:nvPicPr>
        <p:blipFill>
          <a:blip r:embed="rId3"/>
          <a:stretch>
            <a:fillRect/>
          </a:stretch>
        </p:blipFill>
        <p:spPr bwMode="auto">
          <a:xfrm>
            <a:off x="18478" y="1"/>
            <a:ext cx="1775025" cy="170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4891758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4468" y="1093789"/>
            <a:ext cx="10276417" cy="4903787"/>
          </a:xfrm>
        </p:spPr>
        <p:txBody>
          <a:bodyPr/>
          <a:lstStyle>
            <a:lvl1pPr marL="342900" indent="-342900">
              <a:buSzPct val="110000"/>
              <a:buFont typeface="Wingdings" panose="05000000000000000000" pitchFamily="2" charset="2"/>
              <a:buChar char="§"/>
              <a:defRPr sz="1700"/>
            </a:lvl1pPr>
            <a:lvl2pPr marL="742950" indent="-285750">
              <a:buSzPct val="110000"/>
              <a:buFont typeface="Arial" panose="020B0604020202020204" pitchFamily="34" charset="0"/>
              <a:buChar char="•"/>
              <a:defRPr sz="1700"/>
            </a:lvl2pPr>
            <a:lvl3pPr marL="1085850" indent="-228600">
              <a:buFont typeface="Wingdings" panose="05000000000000000000" pitchFamily="2" charset="2"/>
              <a:buChar char="§"/>
              <a:defRPr sz="1700"/>
            </a:lvl3pPr>
            <a:lvl4pPr marL="1428750" indent="-228600">
              <a:buFont typeface="Arial" panose="020B0604020202020204" pitchFamily="34" charset="0"/>
              <a:buChar char="•"/>
              <a:defRPr sz="1700"/>
            </a:lvl4pPr>
            <a:lvl5pPr marL="1771650" indent="-228600">
              <a:buFont typeface="Wingdings" panose="05000000000000000000" pitchFamily="2" charset="2"/>
              <a:buChar char="§"/>
              <a:defRPr sz="17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320574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6F2EBE-FF5F-4F9D-A3C2-A59A92D7809D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7F3CAF-32BF-49A6-93F1-59C9E4B7C95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1096062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85851" y="1093789"/>
            <a:ext cx="5005916" cy="4903787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4967" y="1093789"/>
            <a:ext cx="5005917" cy="4903787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A6D4A7F0-1138-4608-80AA-D0A6F5D41187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852D5F-D37B-4E9D-98AD-511A1ABBD6A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227895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789384-B21C-FE4D-B186-D2DE01D131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0F0ACB-00E0-EA44-94F9-907CF0B18A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681A74-F708-A543-8461-8E2A496FD9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D3DD59-2E86-404C-AD21-964509446B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0C750-AE18-EC43-9491-942A17C3900E}" type="datetimeFigureOut">
              <a:rPr lang="en-US" smtClean="0"/>
              <a:t>2/10/20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55D805-E7AB-BF4F-8169-0FE381DD1C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1CBC66-E29D-5348-B1E0-A7385E028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CFC11-EFDF-2A41-ADA5-A9517D3E7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874382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56DFCFB3-6710-4DD2-8404-7E55A930F35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191CCC-CC48-429B-87C9-7123B48E52D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5466829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BB431453-8F56-47C4-89BA-3EDF3CD092BA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9D92F0-DB25-4E6B-A10D-A7937AC7A36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5578182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4BE8099E-18A5-481A-9697-216087BE067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555C8E-F740-4D28-8DA3-D7B8E0F6F57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5298428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7E2C57D-1205-411A-BA90-DF60A810F6DB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BBE5B0-1186-4DAB-9E97-511F15F5C63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8061209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9EB6957-06EE-46F8-A450-3DB417A1F8A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91DB2E-7BC4-4C22-ACAE-0B8B3F0C514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4817044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5C950AD-734E-45C7-8042-5795FFAD6750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E5E31B-1343-4510-8DCD-65E7B654469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5529631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01667" y="117475"/>
            <a:ext cx="2692400" cy="58801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7" y="117475"/>
            <a:ext cx="7874000" cy="58801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7A7A2CD-B5B0-4CF6-8038-339B0E99E36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3574B0-C055-4E38-82A9-667A1DF1F8D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559440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796C49-4A73-449B-A170-DFFCD45313DF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0D9E99-A0D8-4F2F-B04A-331DF655FEA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571446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B1853-E1D5-5248-81D4-129C121D82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A29E33-962E-3D4C-A91F-B6ED4711EB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F8A5D9-84B1-B243-A7E5-60B88515BB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B7EDEFD-C894-3844-8E69-BD2106E16B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61FCC94-A239-BC4E-A4D2-3BD1F10D779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17C9834-4B66-5A46-AEC1-6347180822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0C750-AE18-EC43-9491-942A17C3900E}" type="datetimeFigureOut">
              <a:rPr lang="en-US" smtClean="0"/>
              <a:t>2/10/20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0231009-6D5E-9546-AA2F-623451B457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03EF0D9-3C1D-C545-9699-F4B493874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CFC11-EFDF-2A41-ADA5-A9517D3E7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3899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EA3C9F-7D12-3545-960E-705A57668C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E2C850-D872-A241-B2B2-7623EF39B3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0C750-AE18-EC43-9491-942A17C3900E}" type="datetimeFigureOut">
              <a:rPr lang="en-US" smtClean="0"/>
              <a:t>2/10/20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6ADEAC-2CB6-1D4C-A1DB-89C644319E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CB009C-E6AF-8948-BA86-4D21DC6559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CFC11-EFDF-2A41-ADA5-A9517D3E7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5912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F53CC0B-231A-5D4C-B50C-6990FC9FC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0C750-AE18-EC43-9491-942A17C3900E}" type="datetimeFigureOut">
              <a:rPr lang="en-US" smtClean="0"/>
              <a:t>2/10/20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2100CFF-A594-B745-B588-F3BA499A09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9C5C5C-C143-EF48-8332-547B11A90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CFC11-EFDF-2A41-ADA5-A9517D3E7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5133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E3709-8557-4441-B9CA-E8FD675B99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D687A9-E73C-3046-B5A2-336EFB280F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2394F4-5E37-0543-873C-271313317A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DEB37B-D0FF-554C-9132-939DF04067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0C750-AE18-EC43-9491-942A17C3900E}" type="datetimeFigureOut">
              <a:rPr lang="en-US" smtClean="0"/>
              <a:t>2/10/20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564E33-7C3A-AC43-852C-741F78E477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CC0865-940A-904D-B9AC-0CA643A76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CFC11-EFDF-2A41-ADA5-A9517D3E7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4139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398B4C-CA29-F543-9801-B1496CEFFC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1A5EBE1-24FC-C94E-AA4B-9001408B2E1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62E6E6-6F35-EC4F-945E-68E3AE21B0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768D57-A3B5-A143-B9A5-1CF5731F6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0C750-AE18-EC43-9491-942A17C3900E}" type="datetimeFigureOut">
              <a:rPr lang="en-US" smtClean="0"/>
              <a:t>2/10/20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737337-B90D-8C44-A277-4C9650A062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042EDE-4632-9A4D-A4A2-3C40F6CCF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CFC11-EFDF-2A41-ADA5-A9517D3E7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4045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1.jpe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image" Target="../media/image1.jpe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7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F310981-2FFD-754A-BD07-0FA7A8DBA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6A86A5-2AA3-2140-9A6E-48DBFBCD0B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23C510-4132-CD46-843D-6B4391ACFF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30C750-AE18-EC43-9491-942A17C3900E}" type="datetimeFigureOut">
              <a:rPr lang="en-US" smtClean="0"/>
              <a:t>2/10/20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9EA088-8C7C-3C4A-8B72-0C34ED5855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5F9200-B4E2-B04D-830A-D00CCD0E55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2CFC11-EFDF-2A41-ADA5-A9517D3E7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3333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56112478-D9B7-4D0D-ADE5-62D5EFAAFBB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024468" y="1093789"/>
            <a:ext cx="10276417" cy="4903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512003" name="Rectangle 3">
            <a:extLst>
              <a:ext uri="{FF2B5EF4-FFF2-40B4-BE49-F238E27FC236}">
                <a16:creationId xmlns:a16="http://schemas.microsoft.com/office/drawing/2014/main" id="{D2EB5033-CF44-472B-B77D-FAA18581E631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400800"/>
            <a:ext cx="2540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400">
                <a:solidFill>
                  <a:srgbClr val="002060"/>
                </a:solidFill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8BECA7E0-09BC-41D3-BD93-B7E81A2ACCB7}" type="slidenum">
              <a:rPr lang="en-US" altLang="en-US" smtClean="0"/>
              <a:pPr>
                <a:defRPr/>
              </a:pPr>
              <a:t>‹#›</a:t>
            </a:fld>
            <a:endParaRPr lang="en-US" altLang="en-US" dirty="0"/>
          </a:p>
        </p:txBody>
      </p:sp>
      <p:sp>
        <p:nvSpPr>
          <p:cNvPr id="1028" name="Text Box 4">
            <a:extLst>
              <a:ext uri="{FF2B5EF4-FFF2-40B4-BE49-F238E27FC236}">
                <a16:creationId xmlns:a16="http://schemas.microsoft.com/office/drawing/2014/main" id="{D0CFC8B2-2C6C-4CA4-9AFC-14298F0DD4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02889" y="6613526"/>
            <a:ext cx="240322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002060"/>
                </a:solidFill>
              </a:rPr>
              <a:t>©Silberschatz, Korth and Sudarshan</a:t>
            </a:r>
          </a:p>
        </p:txBody>
      </p:sp>
      <p:sp>
        <p:nvSpPr>
          <p:cNvPr id="512005" name="Text Box 5">
            <a:extLst>
              <a:ext uri="{FF2B5EF4-FFF2-40B4-BE49-F238E27FC236}">
                <a16:creationId xmlns:a16="http://schemas.microsoft.com/office/drawing/2014/main" id="{ED25C836-0663-424A-84A7-5AB80342286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047906" y="6613526"/>
            <a:ext cx="447558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002060"/>
                </a:solidFill>
              </a:rPr>
              <a:t>6.</a:t>
            </a:r>
            <a:fld id="{669DE52E-05EC-4487-BE79-3F9A6A9F8797}" type="slidenum">
              <a:rPr lang="en-US" altLang="en-US" sz="1000" b="1" smtClean="0">
                <a:solidFill>
                  <a:srgbClr val="002060"/>
                </a:solidFill>
              </a:rPr>
              <a:pPr algn="ctr">
                <a:spcBef>
                  <a:spcPct val="50000"/>
                </a:spcBef>
                <a:defRPr/>
              </a:pPr>
              <a:t>‹#›</a:t>
            </a:fld>
            <a:endParaRPr lang="en-US" altLang="en-US" sz="1000" b="1" dirty="0">
              <a:solidFill>
                <a:srgbClr val="002060"/>
              </a:solidFill>
            </a:endParaRPr>
          </a:p>
        </p:txBody>
      </p:sp>
      <p:sp>
        <p:nvSpPr>
          <p:cNvPr id="512006" name="Rectangle 6">
            <a:extLst>
              <a:ext uri="{FF2B5EF4-FFF2-40B4-BE49-F238E27FC236}">
                <a16:creationId xmlns:a16="http://schemas.microsoft.com/office/drawing/2014/main" id="{BFAC4B4C-D3C2-4A14-871E-CC7D45F0769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024467" y="117475"/>
            <a:ext cx="107696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31" name="Text Box 7">
            <a:extLst>
              <a:ext uri="{FF2B5EF4-FFF2-40B4-BE49-F238E27FC236}">
                <a16:creationId xmlns:a16="http://schemas.microsoft.com/office/drawing/2014/main" id="{5472E9A1-C06F-4393-872E-7F8100F916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613526"/>
            <a:ext cx="259558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sz="1000" b="1" dirty="0">
                <a:solidFill>
                  <a:srgbClr val="002060"/>
                </a:solidFill>
              </a:rPr>
              <a:t>Database System Concepts - 7</a:t>
            </a:r>
            <a:r>
              <a:rPr lang="en-US" sz="1000" b="1" baseline="30000" dirty="0">
                <a:solidFill>
                  <a:srgbClr val="002060"/>
                </a:solidFill>
              </a:rPr>
              <a:t>th</a:t>
            </a:r>
            <a:r>
              <a:rPr lang="en-US" sz="1000" b="1" dirty="0">
                <a:solidFill>
                  <a:srgbClr val="002060"/>
                </a:solidFill>
              </a:rPr>
              <a:t> Edition</a:t>
            </a:r>
          </a:p>
        </p:txBody>
      </p:sp>
      <p:sp>
        <p:nvSpPr>
          <p:cNvPr id="1032" name="Freeform 8">
            <a:extLst>
              <a:ext uri="{FF2B5EF4-FFF2-40B4-BE49-F238E27FC236}">
                <a16:creationId xmlns:a16="http://schemas.microsoft.com/office/drawing/2014/main" id="{0362D880-06BD-4D02-876C-3226AC8E6F10}"/>
              </a:ext>
            </a:extLst>
          </p:cNvPr>
          <p:cNvSpPr>
            <a:spLocks/>
          </p:cNvSpPr>
          <p:nvPr/>
        </p:nvSpPr>
        <p:spPr bwMode="auto">
          <a:xfrm>
            <a:off x="11889317" y="5445126"/>
            <a:ext cx="302683" cy="47625"/>
          </a:xfrm>
          <a:custGeom>
            <a:avLst/>
            <a:gdLst>
              <a:gd name="T0" fmla="*/ 0 w 285"/>
              <a:gd name="T1" fmla="*/ 2147483646 h 61"/>
              <a:gd name="T2" fmla="*/ 2147483646 w 285"/>
              <a:gd name="T3" fmla="*/ 2147483646 h 61"/>
              <a:gd name="T4" fmla="*/ 2147483646 w 285"/>
              <a:gd name="T5" fmla="*/ 2147483646 h 61"/>
              <a:gd name="T6" fmla="*/ 2147483646 w 285"/>
              <a:gd name="T7" fmla="*/ 2147483646 h 61"/>
              <a:gd name="T8" fmla="*/ 2147483646 w 285"/>
              <a:gd name="T9" fmla="*/ 2147483646 h 61"/>
              <a:gd name="T10" fmla="*/ 2147483646 w 285"/>
              <a:gd name="T11" fmla="*/ 2147483646 h 61"/>
              <a:gd name="T12" fmla="*/ 2147483646 w 285"/>
              <a:gd name="T13" fmla="*/ 2147483646 h 61"/>
              <a:gd name="T14" fmla="*/ 2147483646 w 285"/>
              <a:gd name="T15" fmla="*/ 2147483646 h 61"/>
              <a:gd name="T16" fmla="*/ 2147483646 w 285"/>
              <a:gd name="T17" fmla="*/ 0 h 61"/>
              <a:gd name="T18" fmla="*/ 2147483646 w 285"/>
              <a:gd name="T19" fmla="*/ 0 h 61"/>
              <a:gd name="T20" fmla="*/ 2147483646 w 285"/>
              <a:gd name="T21" fmla="*/ 0 h 61"/>
              <a:gd name="T22" fmla="*/ 2147483646 w 285"/>
              <a:gd name="T23" fmla="*/ 0 h 61"/>
              <a:gd name="T24" fmla="*/ 2147483646 w 285"/>
              <a:gd name="T25" fmla="*/ 2147483646 h 61"/>
              <a:gd name="T26" fmla="*/ 2147483646 w 285"/>
              <a:gd name="T27" fmla="*/ 2147483646 h 61"/>
              <a:gd name="T28" fmla="*/ 2147483646 w 285"/>
              <a:gd name="T29" fmla="*/ 2147483646 h 61"/>
              <a:gd name="T30" fmla="*/ 2147483646 w 285"/>
              <a:gd name="T31" fmla="*/ 2147483646 h 61"/>
              <a:gd name="T32" fmla="*/ 2147483646 w 285"/>
              <a:gd name="T33" fmla="*/ 2147483646 h 61"/>
              <a:gd name="T34" fmla="*/ 2147483646 w 285"/>
              <a:gd name="T35" fmla="*/ 2147483646 h 61"/>
              <a:gd name="T36" fmla="*/ 2147483646 w 285"/>
              <a:gd name="T37" fmla="*/ 2147483646 h 61"/>
              <a:gd name="T38" fmla="*/ 2147483646 w 285"/>
              <a:gd name="T39" fmla="*/ 2147483646 h 61"/>
              <a:gd name="T40" fmla="*/ 2147483646 w 285"/>
              <a:gd name="T41" fmla="*/ 2147483646 h 61"/>
              <a:gd name="T42" fmla="*/ 2147483646 w 285"/>
              <a:gd name="T43" fmla="*/ 2147483646 h 61"/>
              <a:gd name="T44" fmla="*/ 2147483646 w 285"/>
              <a:gd name="T45" fmla="*/ 2147483646 h 61"/>
              <a:gd name="T46" fmla="*/ 2147483646 w 285"/>
              <a:gd name="T47" fmla="*/ 2147483646 h 61"/>
              <a:gd name="T48" fmla="*/ 2147483646 w 285"/>
              <a:gd name="T49" fmla="*/ 2147483646 h 61"/>
              <a:gd name="T50" fmla="*/ 2147483646 w 285"/>
              <a:gd name="T51" fmla="*/ 2147483646 h 61"/>
              <a:gd name="T52" fmla="*/ 2147483646 w 285"/>
              <a:gd name="T53" fmla="*/ 2147483646 h 61"/>
              <a:gd name="T54" fmla="*/ 2147483646 w 285"/>
              <a:gd name="T55" fmla="*/ 2147483646 h 61"/>
              <a:gd name="T56" fmla="*/ 2147483646 w 285"/>
              <a:gd name="T57" fmla="*/ 2147483646 h 61"/>
              <a:gd name="T58" fmla="*/ 2147483646 w 285"/>
              <a:gd name="T59" fmla="*/ 2147483646 h 61"/>
              <a:gd name="T60" fmla="*/ 2147483646 w 285"/>
              <a:gd name="T61" fmla="*/ 2147483646 h 61"/>
              <a:gd name="T62" fmla="*/ 2147483646 w 285"/>
              <a:gd name="T63" fmla="*/ 2147483646 h 61"/>
              <a:gd name="T64" fmla="*/ 2147483646 w 285"/>
              <a:gd name="T65" fmla="*/ 2147483646 h 61"/>
              <a:gd name="T66" fmla="*/ 2147483646 w 285"/>
              <a:gd name="T67" fmla="*/ 2147483646 h 61"/>
              <a:gd name="T68" fmla="*/ 2147483646 w 285"/>
              <a:gd name="T69" fmla="*/ 2147483646 h 61"/>
              <a:gd name="T70" fmla="*/ 2147483646 w 285"/>
              <a:gd name="T71" fmla="*/ 2147483646 h 61"/>
              <a:gd name="T72" fmla="*/ 2147483646 w 285"/>
              <a:gd name="T73" fmla="*/ 2147483646 h 61"/>
              <a:gd name="T74" fmla="*/ 2147483646 w 285"/>
              <a:gd name="T75" fmla="*/ 2147483646 h 61"/>
              <a:gd name="T76" fmla="*/ 2147483646 w 285"/>
              <a:gd name="T77" fmla="*/ 2147483646 h 61"/>
              <a:gd name="T78" fmla="*/ 2147483646 w 285"/>
              <a:gd name="T79" fmla="*/ 2147483646 h 61"/>
              <a:gd name="T80" fmla="*/ 2147483646 w 285"/>
              <a:gd name="T81" fmla="*/ 2147483646 h 61"/>
              <a:gd name="T82" fmla="*/ 2147483646 w 285"/>
              <a:gd name="T83" fmla="*/ 2147483646 h 61"/>
              <a:gd name="T84" fmla="*/ 2147483646 w 285"/>
              <a:gd name="T85" fmla="*/ 2147483646 h 61"/>
              <a:gd name="T86" fmla="*/ 2147483646 w 285"/>
              <a:gd name="T87" fmla="*/ 2147483646 h 61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285" h="61">
                <a:moveTo>
                  <a:pt x="2" y="61"/>
                </a:moveTo>
                <a:lnTo>
                  <a:pt x="0" y="59"/>
                </a:lnTo>
                <a:lnTo>
                  <a:pt x="0" y="55"/>
                </a:lnTo>
                <a:lnTo>
                  <a:pt x="2" y="48"/>
                </a:lnTo>
                <a:lnTo>
                  <a:pt x="5" y="40"/>
                </a:lnTo>
                <a:lnTo>
                  <a:pt x="9" y="34"/>
                </a:lnTo>
                <a:lnTo>
                  <a:pt x="13" y="31"/>
                </a:lnTo>
                <a:lnTo>
                  <a:pt x="17" y="25"/>
                </a:lnTo>
                <a:lnTo>
                  <a:pt x="24" y="21"/>
                </a:lnTo>
                <a:lnTo>
                  <a:pt x="30" y="17"/>
                </a:lnTo>
                <a:lnTo>
                  <a:pt x="40" y="13"/>
                </a:lnTo>
                <a:lnTo>
                  <a:pt x="45" y="10"/>
                </a:lnTo>
                <a:lnTo>
                  <a:pt x="51" y="8"/>
                </a:lnTo>
                <a:lnTo>
                  <a:pt x="57" y="6"/>
                </a:lnTo>
                <a:lnTo>
                  <a:pt x="64" y="6"/>
                </a:lnTo>
                <a:lnTo>
                  <a:pt x="70" y="2"/>
                </a:lnTo>
                <a:lnTo>
                  <a:pt x="78" y="2"/>
                </a:lnTo>
                <a:lnTo>
                  <a:pt x="85" y="0"/>
                </a:lnTo>
                <a:lnTo>
                  <a:pt x="93" y="0"/>
                </a:lnTo>
                <a:lnTo>
                  <a:pt x="100" y="0"/>
                </a:lnTo>
                <a:lnTo>
                  <a:pt x="110" y="0"/>
                </a:lnTo>
                <a:lnTo>
                  <a:pt x="118" y="0"/>
                </a:lnTo>
                <a:lnTo>
                  <a:pt x="129" y="0"/>
                </a:lnTo>
                <a:lnTo>
                  <a:pt x="137" y="0"/>
                </a:lnTo>
                <a:lnTo>
                  <a:pt x="146" y="2"/>
                </a:lnTo>
                <a:lnTo>
                  <a:pt x="154" y="2"/>
                </a:lnTo>
                <a:lnTo>
                  <a:pt x="163" y="4"/>
                </a:lnTo>
                <a:lnTo>
                  <a:pt x="173" y="6"/>
                </a:lnTo>
                <a:lnTo>
                  <a:pt x="182" y="8"/>
                </a:lnTo>
                <a:lnTo>
                  <a:pt x="192" y="8"/>
                </a:lnTo>
                <a:lnTo>
                  <a:pt x="201" y="12"/>
                </a:lnTo>
                <a:lnTo>
                  <a:pt x="209" y="12"/>
                </a:lnTo>
                <a:lnTo>
                  <a:pt x="216" y="13"/>
                </a:lnTo>
                <a:lnTo>
                  <a:pt x="224" y="15"/>
                </a:lnTo>
                <a:lnTo>
                  <a:pt x="234" y="17"/>
                </a:lnTo>
                <a:lnTo>
                  <a:pt x="239" y="19"/>
                </a:lnTo>
                <a:lnTo>
                  <a:pt x="247" y="21"/>
                </a:lnTo>
                <a:lnTo>
                  <a:pt x="254" y="23"/>
                </a:lnTo>
                <a:lnTo>
                  <a:pt x="260" y="25"/>
                </a:lnTo>
                <a:lnTo>
                  <a:pt x="266" y="25"/>
                </a:lnTo>
                <a:lnTo>
                  <a:pt x="270" y="27"/>
                </a:lnTo>
                <a:lnTo>
                  <a:pt x="273" y="27"/>
                </a:lnTo>
                <a:lnTo>
                  <a:pt x="279" y="29"/>
                </a:lnTo>
                <a:lnTo>
                  <a:pt x="283" y="31"/>
                </a:lnTo>
                <a:lnTo>
                  <a:pt x="285" y="32"/>
                </a:lnTo>
                <a:lnTo>
                  <a:pt x="279" y="44"/>
                </a:lnTo>
                <a:lnTo>
                  <a:pt x="277" y="44"/>
                </a:lnTo>
                <a:lnTo>
                  <a:pt x="273" y="42"/>
                </a:lnTo>
                <a:lnTo>
                  <a:pt x="268" y="42"/>
                </a:lnTo>
                <a:lnTo>
                  <a:pt x="260" y="40"/>
                </a:lnTo>
                <a:lnTo>
                  <a:pt x="251" y="38"/>
                </a:lnTo>
                <a:lnTo>
                  <a:pt x="241" y="36"/>
                </a:lnTo>
                <a:lnTo>
                  <a:pt x="235" y="34"/>
                </a:lnTo>
                <a:lnTo>
                  <a:pt x="230" y="34"/>
                </a:lnTo>
                <a:lnTo>
                  <a:pt x="224" y="32"/>
                </a:lnTo>
                <a:lnTo>
                  <a:pt x="218" y="32"/>
                </a:lnTo>
                <a:lnTo>
                  <a:pt x="213" y="31"/>
                </a:lnTo>
                <a:lnTo>
                  <a:pt x="207" y="31"/>
                </a:lnTo>
                <a:lnTo>
                  <a:pt x="201" y="29"/>
                </a:lnTo>
                <a:lnTo>
                  <a:pt x="196" y="29"/>
                </a:lnTo>
                <a:lnTo>
                  <a:pt x="190" y="27"/>
                </a:lnTo>
                <a:lnTo>
                  <a:pt x="182" y="27"/>
                </a:lnTo>
                <a:lnTo>
                  <a:pt x="178" y="25"/>
                </a:lnTo>
                <a:lnTo>
                  <a:pt x="173" y="25"/>
                </a:lnTo>
                <a:lnTo>
                  <a:pt x="167" y="23"/>
                </a:lnTo>
                <a:lnTo>
                  <a:pt x="163" y="23"/>
                </a:lnTo>
                <a:lnTo>
                  <a:pt x="158" y="21"/>
                </a:lnTo>
                <a:lnTo>
                  <a:pt x="154" y="21"/>
                </a:lnTo>
                <a:lnTo>
                  <a:pt x="148" y="19"/>
                </a:lnTo>
                <a:lnTo>
                  <a:pt x="142" y="19"/>
                </a:lnTo>
                <a:lnTo>
                  <a:pt x="144" y="48"/>
                </a:lnTo>
                <a:lnTo>
                  <a:pt x="110" y="15"/>
                </a:lnTo>
                <a:lnTo>
                  <a:pt x="118" y="48"/>
                </a:lnTo>
                <a:lnTo>
                  <a:pt x="83" y="21"/>
                </a:lnTo>
                <a:lnTo>
                  <a:pt x="91" y="48"/>
                </a:lnTo>
                <a:lnTo>
                  <a:pt x="59" y="29"/>
                </a:lnTo>
                <a:lnTo>
                  <a:pt x="57" y="29"/>
                </a:lnTo>
                <a:lnTo>
                  <a:pt x="53" y="31"/>
                </a:lnTo>
                <a:lnTo>
                  <a:pt x="49" y="31"/>
                </a:lnTo>
                <a:lnTo>
                  <a:pt x="43" y="34"/>
                </a:lnTo>
                <a:lnTo>
                  <a:pt x="38" y="36"/>
                </a:lnTo>
                <a:lnTo>
                  <a:pt x="32" y="38"/>
                </a:lnTo>
                <a:lnTo>
                  <a:pt x="26" y="42"/>
                </a:lnTo>
                <a:lnTo>
                  <a:pt x="23" y="44"/>
                </a:lnTo>
                <a:lnTo>
                  <a:pt x="15" y="50"/>
                </a:lnTo>
                <a:lnTo>
                  <a:pt x="7" y="55"/>
                </a:lnTo>
                <a:lnTo>
                  <a:pt x="4" y="59"/>
                </a:lnTo>
                <a:lnTo>
                  <a:pt x="2" y="6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IN" sz="1800"/>
          </a:p>
        </p:txBody>
      </p:sp>
      <p:pic>
        <p:nvPicPr>
          <p:cNvPr id="10" name="Picture 8" descr="Cover-6Ed"/>
          <p:cNvPicPr>
            <a:picLocks noChangeAspect="1" noChangeArrowheads="1"/>
          </p:cNvPicPr>
          <p:nvPr userDrawn="1"/>
        </p:nvPicPr>
        <p:blipFill>
          <a:blip r:embed="rId14"/>
          <a:stretch>
            <a:fillRect/>
          </a:stretch>
        </p:blipFill>
        <p:spPr bwMode="auto">
          <a:xfrm>
            <a:off x="7395" y="1"/>
            <a:ext cx="989349" cy="9476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403108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2800" b="1">
          <a:solidFill>
            <a:srgbClr val="002060"/>
          </a:solidFill>
          <a:effectLst>
            <a:outerShdw blurRad="38100" dist="38100" dir="2700000" algn="tl">
              <a:srgbClr val="DDDDDD"/>
            </a:outerShdw>
          </a:effectLst>
          <a:latin typeface="+mj-lt"/>
          <a:ea typeface="MS PGothic" panose="020B0600070205080204" pitchFamily="34" charset="-128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9pPr>
    </p:titleStyle>
    <p:bodyStyle>
      <a:lvl1pPr marL="342900" indent="-342900" algn="l" rtl="0" eaLnBrk="0" fontAlgn="base" hangingPunct="0">
        <a:spcBef>
          <a:spcPct val="35000"/>
        </a:spcBef>
        <a:spcAft>
          <a:spcPct val="0"/>
        </a:spcAft>
        <a:buClr>
          <a:srgbClr val="002060"/>
        </a:buClr>
        <a:buSzPct val="110000"/>
        <a:buFont typeface="Wingdings" panose="05000000000000000000" pitchFamily="2" charset="2"/>
        <a:buChar char="§"/>
        <a:defRPr kumimoji="1" sz="1700">
          <a:solidFill>
            <a:schemeClr val="tx1"/>
          </a:solidFill>
          <a:latin typeface="+mn-lt"/>
          <a:ea typeface="MS PGothic" panose="020B0600070205080204" pitchFamily="34" charset="-128"/>
          <a:cs typeface="ＭＳ Ｐゴシック" charset="0"/>
        </a:defRPr>
      </a:lvl1pPr>
      <a:lvl2pPr marL="742950" indent="-285750" algn="l" rtl="0" eaLnBrk="0" fontAlgn="base" hangingPunct="0">
        <a:spcBef>
          <a:spcPct val="35000"/>
        </a:spcBef>
        <a:spcAft>
          <a:spcPct val="0"/>
        </a:spcAft>
        <a:buClr>
          <a:schemeClr val="folHlink"/>
        </a:buClr>
        <a:buSzPct val="110000"/>
        <a:buFont typeface="Arial" panose="020B0604020202020204" pitchFamily="34" charset="0"/>
        <a:buChar char="•"/>
        <a:defRPr kumimoji="1" sz="1700">
          <a:solidFill>
            <a:schemeClr val="tx1"/>
          </a:solidFill>
          <a:latin typeface="+mn-lt"/>
          <a:ea typeface="MS PGothic" panose="020B0600070205080204" pitchFamily="34" charset="-128"/>
        </a:defRPr>
      </a:lvl2pPr>
      <a:lvl3pPr marL="1085850" indent="-228600" algn="l" rtl="0" eaLnBrk="0" fontAlgn="base" hangingPunct="0">
        <a:spcBef>
          <a:spcPct val="35000"/>
        </a:spcBef>
        <a:spcAft>
          <a:spcPct val="0"/>
        </a:spcAft>
        <a:buClr>
          <a:srgbClr val="33CC33"/>
        </a:buClr>
        <a:buSzPct val="85000"/>
        <a:buFont typeface="Wingdings" panose="05000000000000000000" pitchFamily="2" charset="2"/>
        <a:buChar char="§"/>
        <a:defRPr kumimoji="1" sz="1700">
          <a:solidFill>
            <a:schemeClr val="tx1"/>
          </a:solidFill>
          <a:latin typeface="+mn-lt"/>
          <a:ea typeface="MS PGothic" panose="020B0600070205080204" pitchFamily="34" charset="-128"/>
        </a:defRPr>
      </a:lvl3pPr>
      <a:lvl4pPr marL="1428750" indent="-22860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Font typeface="Arial" panose="020B0604020202020204" pitchFamily="34" charset="0"/>
        <a:buChar char="•"/>
        <a:defRPr kumimoji="1" sz="1700">
          <a:solidFill>
            <a:schemeClr val="tx1"/>
          </a:solidFill>
          <a:latin typeface="+mn-lt"/>
          <a:ea typeface="MS PGothic" panose="020B0600070205080204" pitchFamily="34" charset="-128"/>
        </a:defRPr>
      </a:lvl4pPr>
      <a:lvl5pPr marL="17716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Font typeface="Wingdings" panose="05000000000000000000" pitchFamily="2" charset="2"/>
        <a:buChar char="§"/>
        <a:defRPr kumimoji="1" sz="1700">
          <a:solidFill>
            <a:schemeClr val="tx1"/>
          </a:solidFill>
          <a:latin typeface="+mn-lt"/>
          <a:ea typeface="MS PGothic" panose="020B0600070205080204" pitchFamily="34" charset="-128"/>
        </a:defRPr>
      </a:lvl5pPr>
      <a:lvl6pPr marL="22288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6860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31432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36004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56112478-D9B7-4D0D-ADE5-62D5EFAAFBB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024468" y="1093789"/>
            <a:ext cx="10276417" cy="4903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512003" name="Rectangle 3">
            <a:extLst>
              <a:ext uri="{FF2B5EF4-FFF2-40B4-BE49-F238E27FC236}">
                <a16:creationId xmlns:a16="http://schemas.microsoft.com/office/drawing/2014/main" id="{D2EB5033-CF44-472B-B77D-FAA18581E631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400800"/>
            <a:ext cx="2540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400">
                <a:solidFill>
                  <a:srgbClr val="002060"/>
                </a:solidFill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8BECA7E0-09BC-41D3-BD93-B7E81A2ACCB7}" type="slidenum">
              <a:rPr lang="en-US" altLang="en-US" smtClean="0"/>
              <a:pPr>
                <a:defRPr/>
              </a:pPr>
              <a:t>‹#›</a:t>
            </a:fld>
            <a:endParaRPr lang="en-US" altLang="en-US" dirty="0"/>
          </a:p>
        </p:txBody>
      </p:sp>
      <p:sp>
        <p:nvSpPr>
          <p:cNvPr id="1028" name="Text Box 4">
            <a:extLst>
              <a:ext uri="{FF2B5EF4-FFF2-40B4-BE49-F238E27FC236}">
                <a16:creationId xmlns:a16="http://schemas.microsoft.com/office/drawing/2014/main" id="{D0CFC8B2-2C6C-4CA4-9AFC-14298F0DD4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02889" y="6613526"/>
            <a:ext cx="240322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002060"/>
                </a:solidFill>
              </a:rPr>
              <a:t>©Silberschatz, Korth and Sudarshan</a:t>
            </a:r>
          </a:p>
        </p:txBody>
      </p:sp>
      <p:sp>
        <p:nvSpPr>
          <p:cNvPr id="512005" name="Text Box 5">
            <a:extLst>
              <a:ext uri="{FF2B5EF4-FFF2-40B4-BE49-F238E27FC236}">
                <a16:creationId xmlns:a16="http://schemas.microsoft.com/office/drawing/2014/main" id="{ED25C836-0663-424A-84A7-5AB80342286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047905" y="6613526"/>
            <a:ext cx="447558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002060"/>
                </a:solidFill>
              </a:rPr>
              <a:t>3.</a:t>
            </a:r>
            <a:fld id="{669DE52E-05EC-4487-BE79-3F9A6A9F8797}" type="slidenum">
              <a:rPr lang="en-US" altLang="en-US" sz="1000" b="1" smtClean="0">
                <a:solidFill>
                  <a:srgbClr val="002060"/>
                </a:solidFill>
              </a:rPr>
              <a:pPr algn="ctr">
                <a:spcBef>
                  <a:spcPct val="50000"/>
                </a:spcBef>
                <a:defRPr/>
              </a:pPr>
              <a:t>‹#›</a:t>
            </a:fld>
            <a:endParaRPr lang="en-US" altLang="en-US" sz="1000" b="1" dirty="0">
              <a:solidFill>
                <a:srgbClr val="002060"/>
              </a:solidFill>
            </a:endParaRPr>
          </a:p>
        </p:txBody>
      </p:sp>
      <p:sp>
        <p:nvSpPr>
          <p:cNvPr id="512006" name="Rectangle 6">
            <a:extLst>
              <a:ext uri="{FF2B5EF4-FFF2-40B4-BE49-F238E27FC236}">
                <a16:creationId xmlns:a16="http://schemas.microsoft.com/office/drawing/2014/main" id="{BFAC4B4C-D3C2-4A14-871E-CC7D45F0769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024467" y="117475"/>
            <a:ext cx="107696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31" name="Text Box 7">
            <a:extLst>
              <a:ext uri="{FF2B5EF4-FFF2-40B4-BE49-F238E27FC236}">
                <a16:creationId xmlns:a16="http://schemas.microsoft.com/office/drawing/2014/main" id="{5472E9A1-C06F-4393-872E-7F8100F916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613526"/>
            <a:ext cx="259558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sz="1000" b="1" dirty="0">
                <a:solidFill>
                  <a:srgbClr val="002060"/>
                </a:solidFill>
              </a:rPr>
              <a:t>Database System Concepts - 7</a:t>
            </a:r>
            <a:r>
              <a:rPr lang="en-US" sz="1000" b="1" baseline="30000" dirty="0">
                <a:solidFill>
                  <a:srgbClr val="002060"/>
                </a:solidFill>
              </a:rPr>
              <a:t>th</a:t>
            </a:r>
            <a:r>
              <a:rPr lang="en-US" sz="1000" b="1" dirty="0">
                <a:solidFill>
                  <a:srgbClr val="002060"/>
                </a:solidFill>
              </a:rPr>
              <a:t> Edition</a:t>
            </a:r>
          </a:p>
        </p:txBody>
      </p:sp>
      <p:sp>
        <p:nvSpPr>
          <p:cNvPr id="1032" name="Freeform 8">
            <a:extLst>
              <a:ext uri="{FF2B5EF4-FFF2-40B4-BE49-F238E27FC236}">
                <a16:creationId xmlns:a16="http://schemas.microsoft.com/office/drawing/2014/main" id="{0362D880-06BD-4D02-876C-3226AC8E6F10}"/>
              </a:ext>
            </a:extLst>
          </p:cNvPr>
          <p:cNvSpPr>
            <a:spLocks/>
          </p:cNvSpPr>
          <p:nvPr/>
        </p:nvSpPr>
        <p:spPr bwMode="auto">
          <a:xfrm>
            <a:off x="11889317" y="5445126"/>
            <a:ext cx="302683" cy="47625"/>
          </a:xfrm>
          <a:custGeom>
            <a:avLst/>
            <a:gdLst>
              <a:gd name="T0" fmla="*/ 0 w 285"/>
              <a:gd name="T1" fmla="*/ 2147483646 h 61"/>
              <a:gd name="T2" fmla="*/ 2147483646 w 285"/>
              <a:gd name="T3" fmla="*/ 2147483646 h 61"/>
              <a:gd name="T4" fmla="*/ 2147483646 w 285"/>
              <a:gd name="T5" fmla="*/ 2147483646 h 61"/>
              <a:gd name="T6" fmla="*/ 2147483646 w 285"/>
              <a:gd name="T7" fmla="*/ 2147483646 h 61"/>
              <a:gd name="T8" fmla="*/ 2147483646 w 285"/>
              <a:gd name="T9" fmla="*/ 2147483646 h 61"/>
              <a:gd name="T10" fmla="*/ 2147483646 w 285"/>
              <a:gd name="T11" fmla="*/ 2147483646 h 61"/>
              <a:gd name="T12" fmla="*/ 2147483646 w 285"/>
              <a:gd name="T13" fmla="*/ 2147483646 h 61"/>
              <a:gd name="T14" fmla="*/ 2147483646 w 285"/>
              <a:gd name="T15" fmla="*/ 2147483646 h 61"/>
              <a:gd name="T16" fmla="*/ 2147483646 w 285"/>
              <a:gd name="T17" fmla="*/ 0 h 61"/>
              <a:gd name="T18" fmla="*/ 2147483646 w 285"/>
              <a:gd name="T19" fmla="*/ 0 h 61"/>
              <a:gd name="T20" fmla="*/ 2147483646 w 285"/>
              <a:gd name="T21" fmla="*/ 0 h 61"/>
              <a:gd name="T22" fmla="*/ 2147483646 w 285"/>
              <a:gd name="T23" fmla="*/ 0 h 61"/>
              <a:gd name="T24" fmla="*/ 2147483646 w 285"/>
              <a:gd name="T25" fmla="*/ 2147483646 h 61"/>
              <a:gd name="T26" fmla="*/ 2147483646 w 285"/>
              <a:gd name="T27" fmla="*/ 2147483646 h 61"/>
              <a:gd name="T28" fmla="*/ 2147483646 w 285"/>
              <a:gd name="T29" fmla="*/ 2147483646 h 61"/>
              <a:gd name="T30" fmla="*/ 2147483646 w 285"/>
              <a:gd name="T31" fmla="*/ 2147483646 h 61"/>
              <a:gd name="T32" fmla="*/ 2147483646 w 285"/>
              <a:gd name="T33" fmla="*/ 2147483646 h 61"/>
              <a:gd name="T34" fmla="*/ 2147483646 w 285"/>
              <a:gd name="T35" fmla="*/ 2147483646 h 61"/>
              <a:gd name="T36" fmla="*/ 2147483646 w 285"/>
              <a:gd name="T37" fmla="*/ 2147483646 h 61"/>
              <a:gd name="T38" fmla="*/ 2147483646 w 285"/>
              <a:gd name="T39" fmla="*/ 2147483646 h 61"/>
              <a:gd name="T40" fmla="*/ 2147483646 w 285"/>
              <a:gd name="T41" fmla="*/ 2147483646 h 61"/>
              <a:gd name="T42" fmla="*/ 2147483646 w 285"/>
              <a:gd name="T43" fmla="*/ 2147483646 h 61"/>
              <a:gd name="T44" fmla="*/ 2147483646 w 285"/>
              <a:gd name="T45" fmla="*/ 2147483646 h 61"/>
              <a:gd name="T46" fmla="*/ 2147483646 w 285"/>
              <a:gd name="T47" fmla="*/ 2147483646 h 61"/>
              <a:gd name="T48" fmla="*/ 2147483646 w 285"/>
              <a:gd name="T49" fmla="*/ 2147483646 h 61"/>
              <a:gd name="T50" fmla="*/ 2147483646 w 285"/>
              <a:gd name="T51" fmla="*/ 2147483646 h 61"/>
              <a:gd name="T52" fmla="*/ 2147483646 w 285"/>
              <a:gd name="T53" fmla="*/ 2147483646 h 61"/>
              <a:gd name="T54" fmla="*/ 2147483646 w 285"/>
              <a:gd name="T55" fmla="*/ 2147483646 h 61"/>
              <a:gd name="T56" fmla="*/ 2147483646 w 285"/>
              <a:gd name="T57" fmla="*/ 2147483646 h 61"/>
              <a:gd name="T58" fmla="*/ 2147483646 w 285"/>
              <a:gd name="T59" fmla="*/ 2147483646 h 61"/>
              <a:gd name="T60" fmla="*/ 2147483646 w 285"/>
              <a:gd name="T61" fmla="*/ 2147483646 h 61"/>
              <a:gd name="T62" fmla="*/ 2147483646 w 285"/>
              <a:gd name="T63" fmla="*/ 2147483646 h 61"/>
              <a:gd name="T64" fmla="*/ 2147483646 w 285"/>
              <a:gd name="T65" fmla="*/ 2147483646 h 61"/>
              <a:gd name="T66" fmla="*/ 2147483646 w 285"/>
              <a:gd name="T67" fmla="*/ 2147483646 h 61"/>
              <a:gd name="T68" fmla="*/ 2147483646 w 285"/>
              <a:gd name="T69" fmla="*/ 2147483646 h 61"/>
              <a:gd name="T70" fmla="*/ 2147483646 w 285"/>
              <a:gd name="T71" fmla="*/ 2147483646 h 61"/>
              <a:gd name="T72" fmla="*/ 2147483646 w 285"/>
              <a:gd name="T73" fmla="*/ 2147483646 h 61"/>
              <a:gd name="T74" fmla="*/ 2147483646 w 285"/>
              <a:gd name="T75" fmla="*/ 2147483646 h 61"/>
              <a:gd name="T76" fmla="*/ 2147483646 w 285"/>
              <a:gd name="T77" fmla="*/ 2147483646 h 61"/>
              <a:gd name="T78" fmla="*/ 2147483646 w 285"/>
              <a:gd name="T79" fmla="*/ 2147483646 h 61"/>
              <a:gd name="T80" fmla="*/ 2147483646 w 285"/>
              <a:gd name="T81" fmla="*/ 2147483646 h 61"/>
              <a:gd name="T82" fmla="*/ 2147483646 w 285"/>
              <a:gd name="T83" fmla="*/ 2147483646 h 61"/>
              <a:gd name="T84" fmla="*/ 2147483646 w 285"/>
              <a:gd name="T85" fmla="*/ 2147483646 h 61"/>
              <a:gd name="T86" fmla="*/ 2147483646 w 285"/>
              <a:gd name="T87" fmla="*/ 2147483646 h 61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285" h="61">
                <a:moveTo>
                  <a:pt x="2" y="61"/>
                </a:moveTo>
                <a:lnTo>
                  <a:pt x="0" y="59"/>
                </a:lnTo>
                <a:lnTo>
                  <a:pt x="0" y="55"/>
                </a:lnTo>
                <a:lnTo>
                  <a:pt x="2" y="48"/>
                </a:lnTo>
                <a:lnTo>
                  <a:pt x="5" y="40"/>
                </a:lnTo>
                <a:lnTo>
                  <a:pt x="9" y="34"/>
                </a:lnTo>
                <a:lnTo>
                  <a:pt x="13" y="31"/>
                </a:lnTo>
                <a:lnTo>
                  <a:pt x="17" y="25"/>
                </a:lnTo>
                <a:lnTo>
                  <a:pt x="24" y="21"/>
                </a:lnTo>
                <a:lnTo>
                  <a:pt x="30" y="17"/>
                </a:lnTo>
                <a:lnTo>
                  <a:pt x="40" y="13"/>
                </a:lnTo>
                <a:lnTo>
                  <a:pt x="45" y="10"/>
                </a:lnTo>
                <a:lnTo>
                  <a:pt x="51" y="8"/>
                </a:lnTo>
                <a:lnTo>
                  <a:pt x="57" y="6"/>
                </a:lnTo>
                <a:lnTo>
                  <a:pt x="64" y="6"/>
                </a:lnTo>
                <a:lnTo>
                  <a:pt x="70" y="2"/>
                </a:lnTo>
                <a:lnTo>
                  <a:pt x="78" y="2"/>
                </a:lnTo>
                <a:lnTo>
                  <a:pt x="85" y="0"/>
                </a:lnTo>
                <a:lnTo>
                  <a:pt x="93" y="0"/>
                </a:lnTo>
                <a:lnTo>
                  <a:pt x="100" y="0"/>
                </a:lnTo>
                <a:lnTo>
                  <a:pt x="110" y="0"/>
                </a:lnTo>
                <a:lnTo>
                  <a:pt x="118" y="0"/>
                </a:lnTo>
                <a:lnTo>
                  <a:pt x="129" y="0"/>
                </a:lnTo>
                <a:lnTo>
                  <a:pt x="137" y="0"/>
                </a:lnTo>
                <a:lnTo>
                  <a:pt x="146" y="2"/>
                </a:lnTo>
                <a:lnTo>
                  <a:pt x="154" y="2"/>
                </a:lnTo>
                <a:lnTo>
                  <a:pt x="163" y="4"/>
                </a:lnTo>
                <a:lnTo>
                  <a:pt x="173" y="6"/>
                </a:lnTo>
                <a:lnTo>
                  <a:pt x="182" y="8"/>
                </a:lnTo>
                <a:lnTo>
                  <a:pt x="192" y="8"/>
                </a:lnTo>
                <a:lnTo>
                  <a:pt x="201" y="12"/>
                </a:lnTo>
                <a:lnTo>
                  <a:pt x="209" y="12"/>
                </a:lnTo>
                <a:lnTo>
                  <a:pt x="216" y="13"/>
                </a:lnTo>
                <a:lnTo>
                  <a:pt x="224" y="15"/>
                </a:lnTo>
                <a:lnTo>
                  <a:pt x="234" y="17"/>
                </a:lnTo>
                <a:lnTo>
                  <a:pt x="239" y="19"/>
                </a:lnTo>
                <a:lnTo>
                  <a:pt x="247" y="21"/>
                </a:lnTo>
                <a:lnTo>
                  <a:pt x="254" y="23"/>
                </a:lnTo>
                <a:lnTo>
                  <a:pt x="260" y="25"/>
                </a:lnTo>
                <a:lnTo>
                  <a:pt x="266" y="25"/>
                </a:lnTo>
                <a:lnTo>
                  <a:pt x="270" y="27"/>
                </a:lnTo>
                <a:lnTo>
                  <a:pt x="273" y="27"/>
                </a:lnTo>
                <a:lnTo>
                  <a:pt x="279" y="29"/>
                </a:lnTo>
                <a:lnTo>
                  <a:pt x="283" y="31"/>
                </a:lnTo>
                <a:lnTo>
                  <a:pt x="285" y="32"/>
                </a:lnTo>
                <a:lnTo>
                  <a:pt x="279" y="44"/>
                </a:lnTo>
                <a:lnTo>
                  <a:pt x="277" y="44"/>
                </a:lnTo>
                <a:lnTo>
                  <a:pt x="273" y="42"/>
                </a:lnTo>
                <a:lnTo>
                  <a:pt x="268" y="42"/>
                </a:lnTo>
                <a:lnTo>
                  <a:pt x="260" y="40"/>
                </a:lnTo>
                <a:lnTo>
                  <a:pt x="251" y="38"/>
                </a:lnTo>
                <a:lnTo>
                  <a:pt x="241" y="36"/>
                </a:lnTo>
                <a:lnTo>
                  <a:pt x="235" y="34"/>
                </a:lnTo>
                <a:lnTo>
                  <a:pt x="230" y="34"/>
                </a:lnTo>
                <a:lnTo>
                  <a:pt x="224" y="32"/>
                </a:lnTo>
                <a:lnTo>
                  <a:pt x="218" y="32"/>
                </a:lnTo>
                <a:lnTo>
                  <a:pt x="213" y="31"/>
                </a:lnTo>
                <a:lnTo>
                  <a:pt x="207" y="31"/>
                </a:lnTo>
                <a:lnTo>
                  <a:pt x="201" y="29"/>
                </a:lnTo>
                <a:lnTo>
                  <a:pt x="196" y="29"/>
                </a:lnTo>
                <a:lnTo>
                  <a:pt x="190" y="27"/>
                </a:lnTo>
                <a:lnTo>
                  <a:pt x="182" y="27"/>
                </a:lnTo>
                <a:lnTo>
                  <a:pt x="178" y="25"/>
                </a:lnTo>
                <a:lnTo>
                  <a:pt x="173" y="25"/>
                </a:lnTo>
                <a:lnTo>
                  <a:pt x="167" y="23"/>
                </a:lnTo>
                <a:lnTo>
                  <a:pt x="163" y="23"/>
                </a:lnTo>
                <a:lnTo>
                  <a:pt x="158" y="21"/>
                </a:lnTo>
                <a:lnTo>
                  <a:pt x="154" y="21"/>
                </a:lnTo>
                <a:lnTo>
                  <a:pt x="148" y="19"/>
                </a:lnTo>
                <a:lnTo>
                  <a:pt x="142" y="19"/>
                </a:lnTo>
                <a:lnTo>
                  <a:pt x="144" y="48"/>
                </a:lnTo>
                <a:lnTo>
                  <a:pt x="110" y="15"/>
                </a:lnTo>
                <a:lnTo>
                  <a:pt x="118" y="48"/>
                </a:lnTo>
                <a:lnTo>
                  <a:pt x="83" y="21"/>
                </a:lnTo>
                <a:lnTo>
                  <a:pt x="91" y="48"/>
                </a:lnTo>
                <a:lnTo>
                  <a:pt x="59" y="29"/>
                </a:lnTo>
                <a:lnTo>
                  <a:pt x="57" y="29"/>
                </a:lnTo>
                <a:lnTo>
                  <a:pt x="53" y="31"/>
                </a:lnTo>
                <a:lnTo>
                  <a:pt x="49" y="31"/>
                </a:lnTo>
                <a:lnTo>
                  <a:pt x="43" y="34"/>
                </a:lnTo>
                <a:lnTo>
                  <a:pt x="38" y="36"/>
                </a:lnTo>
                <a:lnTo>
                  <a:pt x="32" y="38"/>
                </a:lnTo>
                <a:lnTo>
                  <a:pt x="26" y="42"/>
                </a:lnTo>
                <a:lnTo>
                  <a:pt x="23" y="44"/>
                </a:lnTo>
                <a:lnTo>
                  <a:pt x="15" y="50"/>
                </a:lnTo>
                <a:lnTo>
                  <a:pt x="7" y="55"/>
                </a:lnTo>
                <a:lnTo>
                  <a:pt x="4" y="59"/>
                </a:lnTo>
                <a:lnTo>
                  <a:pt x="2" y="6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IN" sz="1800"/>
          </a:p>
        </p:txBody>
      </p:sp>
      <p:pic>
        <p:nvPicPr>
          <p:cNvPr id="10" name="Picture 8" descr="Cover-6Ed"/>
          <p:cNvPicPr>
            <a:picLocks noChangeAspect="1" noChangeArrowheads="1"/>
          </p:cNvPicPr>
          <p:nvPr userDrawn="1"/>
        </p:nvPicPr>
        <p:blipFill>
          <a:blip r:embed="rId14"/>
          <a:stretch>
            <a:fillRect/>
          </a:stretch>
        </p:blipFill>
        <p:spPr bwMode="auto">
          <a:xfrm>
            <a:off x="7395" y="1"/>
            <a:ext cx="989349" cy="9476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491450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2800" b="1">
          <a:solidFill>
            <a:srgbClr val="002060"/>
          </a:solidFill>
          <a:effectLst>
            <a:outerShdw blurRad="38100" dist="38100" dir="2700000" algn="tl">
              <a:srgbClr val="DDDDDD"/>
            </a:outerShdw>
          </a:effectLst>
          <a:latin typeface="+mj-lt"/>
          <a:ea typeface="MS PGothic" panose="020B0600070205080204" pitchFamily="34" charset="-128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9pPr>
    </p:titleStyle>
    <p:bodyStyle>
      <a:lvl1pPr marL="342900" indent="-342900" algn="l" rtl="0" eaLnBrk="0" fontAlgn="base" hangingPunct="0">
        <a:spcBef>
          <a:spcPct val="35000"/>
        </a:spcBef>
        <a:spcAft>
          <a:spcPct val="0"/>
        </a:spcAft>
        <a:buClr>
          <a:srgbClr val="002060"/>
        </a:buClr>
        <a:buSzPct val="100000"/>
        <a:buFont typeface="Monotype Sorts" pitchFamily="-65" charset="2"/>
        <a:buChar char="n"/>
        <a:defRPr kumimoji="1" sz="1700">
          <a:solidFill>
            <a:schemeClr val="tx1"/>
          </a:solidFill>
          <a:latin typeface="+mn-lt"/>
          <a:ea typeface="MS PGothic" panose="020B0600070205080204" pitchFamily="34" charset="-128"/>
          <a:cs typeface="ＭＳ Ｐゴシック" charset="0"/>
        </a:defRPr>
      </a:lvl1pPr>
      <a:lvl2pPr marL="742950" indent="-285750" algn="l" rtl="0" eaLnBrk="0" fontAlgn="base" hangingPunct="0">
        <a:spcBef>
          <a:spcPct val="35000"/>
        </a:spcBef>
        <a:spcAft>
          <a:spcPct val="0"/>
        </a:spcAft>
        <a:buClr>
          <a:schemeClr val="folHlink"/>
        </a:buClr>
        <a:buSzPct val="95000"/>
        <a:buFont typeface="Monotype Sorts" pitchFamily="-65" charset="2"/>
        <a:buChar char="l"/>
        <a:defRPr kumimoji="1" sz="1700">
          <a:solidFill>
            <a:schemeClr val="tx1"/>
          </a:solidFill>
          <a:latin typeface="+mn-lt"/>
          <a:ea typeface="MS PGothic" panose="020B0600070205080204" pitchFamily="34" charset="-128"/>
        </a:defRPr>
      </a:lvl2pPr>
      <a:lvl3pPr marL="1085850" indent="-228600" algn="l" rtl="0" eaLnBrk="0" fontAlgn="base" hangingPunct="0">
        <a:spcBef>
          <a:spcPct val="35000"/>
        </a:spcBef>
        <a:spcAft>
          <a:spcPct val="0"/>
        </a:spcAft>
        <a:buClr>
          <a:srgbClr val="33CC33"/>
        </a:buClr>
        <a:buSzPct val="85000"/>
        <a:buFont typeface="Webdings" panose="05030102010509060703" pitchFamily="18" charset="2"/>
        <a:buChar char="4"/>
        <a:defRPr kumimoji="1" sz="1700">
          <a:solidFill>
            <a:schemeClr val="tx1"/>
          </a:solidFill>
          <a:latin typeface="+mn-lt"/>
          <a:ea typeface="MS PGothic" panose="020B0600070205080204" pitchFamily="34" charset="-128"/>
        </a:defRPr>
      </a:lvl3pPr>
      <a:lvl4pPr marL="1428750" indent="-22860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Font typeface="Times New Roman" panose="02020603050405020304" pitchFamily="18" charset="0"/>
        <a:buChar char="–"/>
        <a:defRPr kumimoji="1" sz="1700">
          <a:solidFill>
            <a:schemeClr val="tx1"/>
          </a:solidFill>
          <a:latin typeface="+mn-lt"/>
          <a:ea typeface="MS PGothic" panose="020B0600070205080204" pitchFamily="34" charset="-128"/>
        </a:defRPr>
      </a:lvl4pPr>
      <a:lvl5pPr marL="17716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 sz="1700">
          <a:solidFill>
            <a:schemeClr val="tx1"/>
          </a:solidFill>
          <a:latin typeface="+mn-lt"/>
          <a:ea typeface="MS PGothic" panose="020B0600070205080204" pitchFamily="34" charset="-128"/>
        </a:defRPr>
      </a:lvl5pPr>
      <a:lvl6pPr marL="22288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6860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31432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36004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56112478-D9B7-4D0D-ADE5-62D5EFAAFBB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96745" y="1093789"/>
            <a:ext cx="10304140" cy="4903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512003" name="Rectangle 3">
            <a:extLst>
              <a:ext uri="{FF2B5EF4-FFF2-40B4-BE49-F238E27FC236}">
                <a16:creationId xmlns:a16="http://schemas.microsoft.com/office/drawing/2014/main" id="{D2EB5033-CF44-472B-B77D-FAA18581E631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400800"/>
            <a:ext cx="2540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400">
                <a:solidFill>
                  <a:srgbClr val="002060"/>
                </a:solidFill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8BECA7E0-09BC-41D3-BD93-B7E81A2ACCB7}" type="slidenum">
              <a:rPr lang="en-US" altLang="en-US" smtClean="0"/>
              <a:pPr>
                <a:defRPr/>
              </a:pPr>
              <a:t>‹#›</a:t>
            </a:fld>
            <a:endParaRPr lang="en-US" altLang="en-US" dirty="0"/>
          </a:p>
        </p:txBody>
      </p:sp>
      <p:sp>
        <p:nvSpPr>
          <p:cNvPr id="1028" name="Text Box 4">
            <a:extLst>
              <a:ext uri="{FF2B5EF4-FFF2-40B4-BE49-F238E27FC236}">
                <a16:creationId xmlns:a16="http://schemas.microsoft.com/office/drawing/2014/main" id="{D0CFC8B2-2C6C-4CA4-9AFC-14298F0DD4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02889" y="6613526"/>
            <a:ext cx="240322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002060"/>
                </a:solidFill>
              </a:rPr>
              <a:t>©Silberschatz, Korth and Sudarshan</a:t>
            </a:r>
          </a:p>
        </p:txBody>
      </p:sp>
      <p:sp>
        <p:nvSpPr>
          <p:cNvPr id="512005" name="Text Box 5">
            <a:extLst>
              <a:ext uri="{FF2B5EF4-FFF2-40B4-BE49-F238E27FC236}">
                <a16:creationId xmlns:a16="http://schemas.microsoft.com/office/drawing/2014/main" id="{ED25C836-0663-424A-84A7-5AB80342286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047906" y="6613526"/>
            <a:ext cx="447558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002060"/>
                </a:solidFill>
              </a:rPr>
              <a:t>4.</a:t>
            </a:r>
            <a:fld id="{669DE52E-05EC-4487-BE79-3F9A6A9F8797}" type="slidenum">
              <a:rPr lang="en-US" altLang="en-US" sz="1000" b="1" smtClean="0">
                <a:solidFill>
                  <a:srgbClr val="002060"/>
                </a:solidFill>
              </a:rPr>
              <a:pPr algn="ctr">
                <a:spcBef>
                  <a:spcPct val="50000"/>
                </a:spcBef>
                <a:defRPr/>
              </a:pPr>
              <a:t>‹#›</a:t>
            </a:fld>
            <a:endParaRPr lang="en-US" altLang="en-US" sz="1000" b="1" dirty="0">
              <a:solidFill>
                <a:srgbClr val="002060"/>
              </a:solidFill>
            </a:endParaRPr>
          </a:p>
        </p:txBody>
      </p:sp>
      <p:sp>
        <p:nvSpPr>
          <p:cNvPr id="512006" name="Rectangle 6">
            <a:extLst>
              <a:ext uri="{FF2B5EF4-FFF2-40B4-BE49-F238E27FC236}">
                <a16:creationId xmlns:a16="http://schemas.microsoft.com/office/drawing/2014/main" id="{BFAC4B4C-D3C2-4A14-871E-CC7D45F0769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024467" y="117475"/>
            <a:ext cx="107696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31" name="Text Box 7">
            <a:extLst>
              <a:ext uri="{FF2B5EF4-FFF2-40B4-BE49-F238E27FC236}">
                <a16:creationId xmlns:a16="http://schemas.microsoft.com/office/drawing/2014/main" id="{5472E9A1-C06F-4393-872E-7F8100F916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613526"/>
            <a:ext cx="259558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sz="1000" b="1" dirty="0">
                <a:solidFill>
                  <a:srgbClr val="002060"/>
                </a:solidFill>
              </a:rPr>
              <a:t>Database System Concepts - 7</a:t>
            </a:r>
            <a:r>
              <a:rPr lang="en-US" sz="1000" b="1" baseline="30000" dirty="0">
                <a:solidFill>
                  <a:srgbClr val="002060"/>
                </a:solidFill>
              </a:rPr>
              <a:t>th</a:t>
            </a:r>
            <a:r>
              <a:rPr lang="en-US" sz="1000" b="1" dirty="0">
                <a:solidFill>
                  <a:srgbClr val="002060"/>
                </a:solidFill>
              </a:rPr>
              <a:t> Edition</a:t>
            </a:r>
          </a:p>
        </p:txBody>
      </p:sp>
      <p:sp>
        <p:nvSpPr>
          <p:cNvPr id="1032" name="Freeform 8">
            <a:extLst>
              <a:ext uri="{FF2B5EF4-FFF2-40B4-BE49-F238E27FC236}">
                <a16:creationId xmlns:a16="http://schemas.microsoft.com/office/drawing/2014/main" id="{0362D880-06BD-4D02-876C-3226AC8E6F10}"/>
              </a:ext>
            </a:extLst>
          </p:cNvPr>
          <p:cNvSpPr>
            <a:spLocks/>
          </p:cNvSpPr>
          <p:nvPr/>
        </p:nvSpPr>
        <p:spPr bwMode="auto">
          <a:xfrm>
            <a:off x="11889317" y="5445126"/>
            <a:ext cx="302683" cy="47625"/>
          </a:xfrm>
          <a:custGeom>
            <a:avLst/>
            <a:gdLst>
              <a:gd name="T0" fmla="*/ 0 w 285"/>
              <a:gd name="T1" fmla="*/ 2147483646 h 61"/>
              <a:gd name="T2" fmla="*/ 2147483646 w 285"/>
              <a:gd name="T3" fmla="*/ 2147483646 h 61"/>
              <a:gd name="T4" fmla="*/ 2147483646 w 285"/>
              <a:gd name="T5" fmla="*/ 2147483646 h 61"/>
              <a:gd name="T6" fmla="*/ 2147483646 w 285"/>
              <a:gd name="T7" fmla="*/ 2147483646 h 61"/>
              <a:gd name="T8" fmla="*/ 2147483646 w 285"/>
              <a:gd name="T9" fmla="*/ 2147483646 h 61"/>
              <a:gd name="T10" fmla="*/ 2147483646 w 285"/>
              <a:gd name="T11" fmla="*/ 2147483646 h 61"/>
              <a:gd name="T12" fmla="*/ 2147483646 w 285"/>
              <a:gd name="T13" fmla="*/ 2147483646 h 61"/>
              <a:gd name="T14" fmla="*/ 2147483646 w 285"/>
              <a:gd name="T15" fmla="*/ 2147483646 h 61"/>
              <a:gd name="T16" fmla="*/ 2147483646 w 285"/>
              <a:gd name="T17" fmla="*/ 0 h 61"/>
              <a:gd name="T18" fmla="*/ 2147483646 w 285"/>
              <a:gd name="T19" fmla="*/ 0 h 61"/>
              <a:gd name="T20" fmla="*/ 2147483646 w 285"/>
              <a:gd name="T21" fmla="*/ 0 h 61"/>
              <a:gd name="T22" fmla="*/ 2147483646 w 285"/>
              <a:gd name="T23" fmla="*/ 0 h 61"/>
              <a:gd name="T24" fmla="*/ 2147483646 w 285"/>
              <a:gd name="T25" fmla="*/ 2147483646 h 61"/>
              <a:gd name="T26" fmla="*/ 2147483646 w 285"/>
              <a:gd name="T27" fmla="*/ 2147483646 h 61"/>
              <a:gd name="T28" fmla="*/ 2147483646 w 285"/>
              <a:gd name="T29" fmla="*/ 2147483646 h 61"/>
              <a:gd name="T30" fmla="*/ 2147483646 w 285"/>
              <a:gd name="T31" fmla="*/ 2147483646 h 61"/>
              <a:gd name="T32" fmla="*/ 2147483646 w 285"/>
              <a:gd name="T33" fmla="*/ 2147483646 h 61"/>
              <a:gd name="T34" fmla="*/ 2147483646 w 285"/>
              <a:gd name="T35" fmla="*/ 2147483646 h 61"/>
              <a:gd name="T36" fmla="*/ 2147483646 w 285"/>
              <a:gd name="T37" fmla="*/ 2147483646 h 61"/>
              <a:gd name="T38" fmla="*/ 2147483646 w 285"/>
              <a:gd name="T39" fmla="*/ 2147483646 h 61"/>
              <a:gd name="T40" fmla="*/ 2147483646 w 285"/>
              <a:gd name="T41" fmla="*/ 2147483646 h 61"/>
              <a:gd name="T42" fmla="*/ 2147483646 w 285"/>
              <a:gd name="T43" fmla="*/ 2147483646 h 61"/>
              <a:gd name="T44" fmla="*/ 2147483646 w 285"/>
              <a:gd name="T45" fmla="*/ 2147483646 h 61"/>
              <a:gd name="T46" fmla="*/ 2147483646 w 285"/>
              <a:gd name="T47" fmla="*/ 2147483646 h 61"/>
              <a:gd name="T48" fmla="*/ 2147483646 w 285"/>
              <a:gd name="T49" fmla="*/ 2147483646 h 61"/>
              <a:gd name="T50" fmla="*/ 2147483646 w 285"/>
              <a:gd name="T51" fmla="*/ 2147483646 h 61"/>
              <a:gd name="T52" fmla="*/ 2147483646 w 285"/>
              <a:gd name="T53" fmla="*/ 2147483646 h 61"/>
              <a:gd name="T54" fmla="*/ 2147483646 w 285"/>
              <a:gd name="T55" fmla="*/ 2147483646 h 61"/>
              <a:gd name="T56" fmla="*/ 2147483646 w 285"/>
              <a:gd name="T57" fmla="*/ 2147483646 h 61"/>
              <a:gd name="T58" fmla="*/ 2147483646 w 285"/>
              <a:gd name="T59" fmla="*/ 2147483646 h 61"/>
              <a:gd name="T60" fmla="*/ 2147483646 w 285"/>
              <a:gd name="T61" fmla="*/ 2147483646 h 61"/>
              <a:gd name="T62" fmla="*/ 2147483646 w 285"/>
              <a:gd name="T63" fmla="*/ 2147483646 h 61"/>
              <a:gd name="T64" fmla="*/ 2147483646 w 285"/>
              <a:gd name="T65" fmla="*/ 2147483646 h 61"/>
              <a:gd name="T66" fmla="*/ 2147483646 w 285"/>
              <a:gd name="T67" fmla="*/ 2147483646 h 61"/>
              <a:gd name="T68" fmla="*/ 2147483646 w 285"/>
              <a:gd name="T69" fmla="*/ 2147483646 h 61"/>
              <a:gd name="T70" fmla="*/ 2147483646 w 285"/>
              <a:gd name="T71" fmla="*/ 2147483646 h 61"/>
              <a:gd name="T72" fmla="*/ 2147483646 w 285"/>
              <a:gd name="T73" fmla="*/ 2147483646 h 61"/>
              <a:gd name="T74" fmla="*/ 2147483646 w 285"/>
              <a:gd name="T75" fmla="*/ 2147483646 h 61"/>
              <a:gd name="T76" fmla="*/ 2147483646 w 285"/>
              <a:gd name="T77" fmla="*/ 2147483646 h 61"/>
              <a:gd name="T78" fmla="*/ 2147483646 w 285"/>
              <a:gd name="T79" fmla="*/ 2147483646 h 61"/>
              <a:gd name="T80" fmla="*/ 2147483646 w 285"/>
              <a:gd name="T81" fmla="*/ 2147483646 h 61"/>
              <a:gd name="T82" fmla="*/ 2147483646 w 285"/>
              <a:gd name="T83" fmla="*/ 2147483646 h 61"/>
              <a:gd name="T84" fmla="*/ 2147483646 w 285"/>
              <a:gd name="T85" fmla="*/ 2147483646 h 61"/>
              <a:gd name="T86" fmla="*/ 2147483646 w 285"/>
              <a:gd name="T87" fmla="*/ 2147483646 h 61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285" h="61">
                <a:moveTo>
                  <a:pt x="2" y="61"/>
                </a:moveTo>
                <a:lnTo>
                  <a:pt x="0" y="59"/>
                </a:lnTo>
                <a:lnTo>
                  <a:pt x="0" y="55"/>
                </a:lnTo>
                <a:lnTo>
                  <a:pt x="2" y="48"/>
                </a:lnTo>
                <a:lnTo>
                  <a:pt x="5" y="40"/>
                </a:lnTo>
                <a:lnTo>
                  <a:pt x="9" y="34"/>
                </a:lnTo>
                <a:lnTo>
                  <a:pt x="13" y="31"/>
                </a:lnTo>
                <a:lnTo>
                  <a:pt x="17" y="25"/>
                </a:lnTo>
                <a:lnTo>
                  <a:pt x="24" y="21"/>
                </a:lnTo>
                <a:lnTo>
                  <a:pt x="30" y="17"/>
                </a:lnTo>
                <a:lnTo>
                  <a:pt x="40" y="13"/>
                </a:lnTo>
                <a:lnTo>
                  <a:pt x="45" y="10"/>
                </a:lnTo>
                <a:lnTo>
                  <a:pt x="51" y="8"/>
                </a:lnTo>
                <a:lnTo>
                  <a:pt x="57" y="6"/>
                </a:lnTo>
                <a:lnTo>
                  <a:pt x="64" y="6"/>
                </a:lnTo>
                <a:lnTo>
                  <a:pt x="70" y="2"/>
                </a:lnTo>
                <a:lnTo>
                  <a:pt x="78" y="2"/>
                </a:lnTo>
                <a:lnTo>
                  <a:pt x="85" y="0"/>
                </a:lnTo>
                <a:lnTo>
                  <a:pt x="93" y="0"/>
                </a:lnTo>
                <a:lnTo>
                  <a:pt x="100" y="0"/>
                </a:lnTo>
                <a:lnTo>
                  <a:pt x="110" y="0"/>
                </a:lnTo>
                <a:lnTo>
                  <a:pt x="118" y="0"/>
                </a:lnTo>
                <a:lnTo>
                  <a:pt x="129" y="0"/>
                </a:lnTo>
                <a:lnTo>
                  <a:pt x="137" y="0"/>
                </a:lnTo>
                <a:lnTo>
                  <a:pt x="146" y="2"/>
                </a:lnTo>
                <a:lnTo>
                  <a:pt x="154" y="2"/>
                </a:lnTo>
                <a:lnTo>
                  <a:pt x="163" y="4"/>
                </a:lnTo>
                <a:lnTo>
                  <a:pt x="173" y="6"/>
                </a:lnTo>
                <a:lnTo>
                  <a:pt x="182" y="8"/>
                </a:lnTo>
                <a:lnTo>
                  <a:pt x="192" y="8"/>
                </a:lnTo>
                <a:lnTo>
                  <a:pt x="201" y="12"/>
                </a:lnTo>
                <a:lnTo>
                  <a:pt x="209" y="12"/>
                </a:lnTo>
                <a:lnTo>
                  <a:pt x="216" y="13"/>
                </a:lnTo>
                <a:lnTo>
                  <a:pt x="224" y="15"/>
                </a:lnTo>
                <a:lnTo>
                  <a:pt x="234" y="17"/>
                </a:lnTo>
                <a:lnTo>
                  <a:pt x="239" y="19"/>
                </a:lnTo>
                <a:lnTo>
                  <a:pt x="247" y="21"/>
                </a:lnTo>
                <a:lnTo>
                  <a:pt x="254" y="23"/>
                </a:lnTo>
                <a:lnTo>
                  <a:pt x="260" y="25"/>
                </a:lnTo>
                <a:lnTo>
                  <a:pt x="266" y="25"/>
                </a:lnTo>
                <a:lnTo>
                  <a:pt x="270" y="27"/>
                </a:lnTo>
                <a:lnTo>
                  <a:pt x="273" y="27"/>
                </a:lnTo>
                <a:lnTo>
                  <a:pt x="279" y="29"/>
                </a:lnTo>
                <a:lnTo>
                  <a:pt x="283" y="31"/>
                </a:lnTo>
                <a:lnTo>
                  <a:pt x="285" y="32"/>
                </a:lnTo>
                <a:lnTo>
                  <a:pt x="279" y="44"/>
                </a:lnTo>
                <a:lnTo>
                  <a:pt x="277" y="44"/>
                </a:lnTo>
                <a:lnTo>
                  <a:pt x="273" y="42"/>
                </a:lnTo>
                <a:lnTo>
                  <a:pt x="268" y="42"/>
                </a:lnTo>
                <a:lnTo>
                  <a:pt x="260" y="40"/>
                </a:lnTo>
                <a:lnTo>
                  <a:pt x="251" y="38"/>
                </a:lnTo>
                <a:lnTo>
                  <a:pt x="241" y="36"/>
                </a:lnTo>
                <a:lnTo>
                  <a:pt x="235" y="34"/>
                </a:lnTo>
                <a:lnTo>
                  <a:pt x="230" y="34"/>
                </a:lnTo>
                <a:lnTo>
                  <a:pt x="224" y="32"/>
                </a:lnTo>
                <a:lnTo>
                  <a:pt x="218" y="32"/>
                </a:lnTo>
                <a:lnTo>
                  <a:pt x="213" y="31"/>
                </a:lnTo>
                <a:lnTo>
                  <a:pt x="207" y="31"/>
                </a:lnTo>
                <a:lnTo>
                  <a:pt x="201" y="29"/>
                </a:lnTo>
                <a:lnTo>
                  <a:pt x="196" y="29"/>
                </a:lnTo>
                <a:lnTo>
                  <a:pt x="190" y="27"/>
                </a:lnTo>
                <a:lnTo>
                  <a:pt x="182" y="27"/>
                </a:lnTo>
                <a:lnTo>
                  <a:pt x="178" y="25"/>
                </a:lnTo>
                <a:lnTo>
                  <a:pt x="173" y="25"/>
                </a:lnTo>
                <a:lnTo>
                  <a:pt x="167" y="23"/>
                </a:lnTo>
                <a:lnTo>
                  <a:pt x="163" y="23"/>
                </a:lnTo>
                <a:lnTo>
                  <a:pt x="158" y="21"/>
                </a:lnTo>
                <a:lnTo>
                  <a:pt x="154" y="21"/>
                </a:lnTo>
                <a:lnTo>
                  <a:pt x="148" y="19"/>
                </a:lnTo>
                <a:lnTo>
                  <a:pt x="142" y="19"/>
                </a:lnTo>
                <a:lnTo>
                  <a:pt x="144" y="48"/>
                </a:lnTo>
                <a:lnTo>
                  <a:pt x="110" y="15"/>
                </a:lnTo>
                <a:lnTo>
                  <a:pt x="118" y="48"/>
                </a:lnTo>
                <a:lnTo>
                  <a:pt x="83" y="21"/>
                </a:lnTo>
                <a:lnTo>
                  <a:pt x="91" y="48"/>
                </a:lnTo>
                <a:lnTo>
                  <a:pt x="59" y="29"/>
                </a:lnTo>
                <a:lnTo>
                  <a:pt x="57" y="29"/>
                </a:lnTo>
                <a:lnTo>
                  <a:pt x="53" y="31"/>
                </a:lnTo>
                <a:lnTo>
                  <a:pt x="49" y="31"/>
                </a:lnTo>
                <a:lnTo>
                  <a:pt x="43" y="34"/>
                </a:lnTo>
                <a:lnTo>
                  <a:pt x="38" y="36"/>
                </a:lnTo>
                <a:lnTo>
                  <a:pt x="32" y="38"/>
                </a:lnTo>
                <a:lnTo>
                  <a:pt x="26" y="42"/>
                </a:lnTo>
                <a:lnTo>
                  <a:pt x="23" y="44"/>
                </a:lnTo>
                <a:lnTo>
                  <a:pt x="15" y="50"/>
                </a:lnTo>
                <a:lnTo>
                  <a:pt x="7" y="55"/>
                </a:lnTo>
                <a:lnTo>
                  <a:pt x="4" y="59"/>
                </a:lnTo>
                <a:lnTo>
                  <a:pt x="2" y="6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IN" sz="1800"/>
          </a:p>
        </p:txBody>
      </p:sp>
      <p:pic>
        <p:nvPicPr>
          <p:cNvPr id="10" name="Picture 8" descr="Cover-6Ed"/>
          <p:cNvPicPr>
            <a:picLocks noChangeAspect="1" noChangeArrowheads="1"/>
          </p:cNvPicPr>
          <p:nvPr userDrawn="1"/>
        </p:nvPicPr>
        <p:blipFill>
          <a:blip r:embed="rId14"/>
          <a:stretch>
            <a:fillRect/>
          </a:stretch>
        </p:blipFill>
        <p:spPr bwMode="auto">
          <a:xfrm>
            <a:off x="7395" y="1"/>
            <a:ext cx="989349" cy="9476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153672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2800" b="1">
          <a:solidFill>
            <a:srgbClr val="002060"/>
          </a:solidFill>
          <a:effectLst>
            <a:outerShdw blurRad="38100" dist="38100" dir="2700000" algn="tl">
              <a:srgbClr val="DDDDDD"/>
            </a:outerShdw>
          </a:effectLst>
          <a:latin typeface="+mj-lt"/>
          <a:ea typeface="MS PGothic" panose="020B0600070205080204" pitchFamily="34" charset="-128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9pPr>
    </p:titleStyle>
    <p:bodyStyle>
      <a:lvl1pPr marL="342900" indent="-342900" algn="l" rtl="0" eaLnBrk="0" fontAlgn="base" hangingPunct="0">
        <a:spcBef>
          <a:spcPct val="35000"/>
        </a:spcBef>
        <a:spcAft>
          <a:spcPct val="0"/>
        </a:spcAft>
        <a:buClr>
          <a:srgbClr val="002060"/>
        </a:buClr>
        <a:buSzPct val="100000"/>
        <a:buFont typeface="Monotype Sorts" pitchFamily="-65" charset="2"/>
        <a:buChar char="n"/>
        <a:defRPr kumimoji="1" sz="1700">
          <a:solidFill>
            <a:schemeClr val="tx1"/>
          </a:solidFill>
          <a:latin typeface="+mn-lt"/>
          <a:ea typeface="MS PGothic" panose="020B0600070205080204" pitchFamily="34" charset="-128"/>
          <a:cs typeface="ＭＳ Ｐゴシック" charset="0"/>
        </a:defRPr>
      </a:lvl1pPr>
      <a:lvl2pPr marL="742950" indent="-285750" algn="l" rtl="0" eaLnBrk="0" fontAlgn="base" hangingPunct="0">
        <a:spcBef>
          <a:spcPct val="35000"/>
        </a:spcBef>
        <a:spcAft>
          <a:spcPct val="0"/>
        </a:spcAft>
        <a:buClr>
          <a:schemeClr val="folHlink"/>
        </a:buClr>
        <a:buSzPct val="95000"/>
        <a:buFont typeface="Monotype Sorts" pitchFamily="-65" charset="2"/>
        <a:buChar char="l"/>
        <a:defRPr kumimoji="1" sz="1700">
          <a:solidFill>
            <a:schemeClr val="tx1"/>
          </a:solidFill>
          <a:latin typeface="+mn-lt"/>
          <a:ea typeface="MS PGothic" panose="020B0600070205080204" pitchFamily="34" charset="-128"/>
        </a:defRPr>
      </a:lvl2pPr>
      <a:lvl3pPr marL="1085850" indent="-228600" algn="l" rtl="0" eaLnBrk="0" fontAlgn="base" hangingPunct="0">
        <a:spcBef>
          <a:spcPct val="35000"/>
        </a:spcBef>
        <a:spcAft>
          <a:spcPct val="0"/>
        </a:spcAft>
        <a:buClr>
          <a:srgbClr val="33CC33"/>
        </a:buClr>
        <a:buSzPct val="85000"/>
        <a:buFont typeface="Webdings" panose="05030102010509060703" pitchFamily="18" charset="2"/>
        <a:buChar char="4"/>
        <a:defRPr kumimoji="1" sz="1700">
          <a:solidFill>
            <a:schemeClr val="tx1"/>
          </a:solidFill>
          <a:latin typeface="+mn-lt"/>
          <a:ea typeface="MS PGothic" panose="020B0600070205080204" pitchFamily="34" charset="-128"/>
        </a:defRPr>
      </a:lvl3pPr>
      <a:lvl4pPr marL="1428750" indent="-22860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Font typeface="Times New Roman" panose="02020603050405020304" pitchFamily="18" charset="0"/>
        <a:buChar char="–"/>
        <a:defRPr kumimoji="1" sz="1700">
          <a:solidFill>
            <a:schemeClr val="tx1"/>
          </a:solidFill>
          <a:latin typeface="+mn-lt"/>
          <a:ea typeface="MS PGothic" panose="020B0600070205080204" pitchFamily="34" charset="-128"/>
        </a:defRPr>
      </a:lvl4pPr>
      <a:lvl5pPr marL="17716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 sz="1700">
          <a:solidFill>
            <a:schemeClr val="tx1"/>
          </a:solidFill>
          <a:latin typeface="+mn-lt"/>
          <a:ea typeface="MS PGothic" panose="020B0600070205080204" pitchFamily="34" charset="-128"/>
        </a:defRPr>
      </a:lvl5pPr>
      <a:lvl6pPr marL="22288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6860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31432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36004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vertabelo.com/blog/crow-s-foot-notation/" TargetMode="External"/><Relationship Id="rId4" Type="http://schemas.openxmlformats.org/officeDocument/2006/relationships/image" Target="../media/image24.tif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5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5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5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5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5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5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5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5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28.jpe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5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5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5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5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5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5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5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5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5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3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3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3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3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37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3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3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3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3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3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37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33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1keydata.com/datawarehousing/data-modeling-levels.html" TargetMode="External"/><Relationship Id="rId3" Type="http://schemas.openxmlformats.org/officeDocument/2006/relationships/image" Target="../media/image3.emf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tiff"/><Relationship Id="rId5" Type="http://schemas.openxmlformats.org/officeDocument/2006/relationships/hyperlink" Target="https://ehikioya.com/conceptual-logical-physical-database-modeling/" TargetMode="External"/><Relationship Id="rId4" Type="http://schemas.openxmlformats.org/officeDocument/2006/relationships/image" Target="../media/image6.tiff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37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37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37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37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39.jpe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41.jpe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3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7" name="Picture 11" descr="16x9_BG-02.jpg">
            <a:extLst>
              <a:ext uri="{FF2B5EF4-FFF2-40B4-BE49-F238E27FC236}">
                <a16:creationId xmlns:a16="http://schemas.microsoft.com/office/drawing/2014/main" id="{4E0DF001-5020-8A41-AF73-219BE90F8C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24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0810734-2FF0-7649-82FB-EC580E6158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2400">
              <a:solidFill>
                <a:srgbClr val="E6B9B8"/>
              </a:solidFill>
            </a:endParaRPr>
          </a:p>
        </p:txBody>
      </p:sp>
      <p:pic>
        <p:nvPicPr>
          <p:cNvPr id="14339" name="Picture 7">
            <a:extLst>
              <a:ext uri="{FF2B5EF4-FFF2-40B4-BE49-F238E27FC236}">
                <a16:creationId xmlns:a16="http://schemas.microsoft.com/office/drawing/2014/main" id="{7835CF87-06AB-FE46-A84F-6DFA7ED80F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40" name="TextBox 9">
            <a:extLst>
              <a:ext uri="{FF2B5EF4-FFF2-40B4-BE49-F238E27FC236}">
                <a16:creationId xmlns:a16="http://schemas.microsoft.com/office/drawing/2014/main" id="{5FBCA086-777B-F84D-8B1A-9780D84C1D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184401"/>
            <a:ext cx="12192000" cy="22263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267" i="1" dirty="0">
                <a:solidFill>
                  <a:schemeClr val="bg1"/>
                </a:solidFill>
              </a:rPr>
              <a:t>W4111 – 02: Introduction to Databases</a:t>
            </a:r>
            <a:endParaRPr lang="en-US" altLang="en-US" sz="2400" i="1" dirty="0">
              <a:solidFill>
                <a:schemeClr val="bg1"/>
              </a:solidFill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 i="1" dirty="0">
                <a:solidFill>
                  <a:schemeClr val="bg1"/>
                </a:solidFill>
              </a:rPr>
              <a:t>Lecture 3,4: ER Modeling, SQL, Relational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2400" i="1" dirty="0">
              <a:solidFill>
                <a:schemeClr val="bg1"/>
              </a:solidFill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 i="1" dirty="0">
                <a:solidFill>
                  <a:schemeClr val="bg1"/>
                </a:solidFill>
              </a:rPr>
              <a:t>Donald F. Ferguson</a:t>
            </a:r>
            <a:br>
              <a:rPr lang="en-US" altLang="en-US" sz="2400" i="1" dirty="0">
                <a:solidFill>
                  <a:schemeClr val="bg1"/>
                </a:solidFill>
              </a:rPr>
            </a:br>
            <a:r>
              <a:rPr lang="en-US" altLang="en-US" sz="2400" i="1" dirty="0">
                <a:solidFill>
                  <a:schemeClr val="bg1"/>
                </a:solidFill>
              </a:rPr>
              <a:t>dff9@Columbia.edu</a:t>
            </a:r>
          </a:p>
        </p:txBody>
      </p:sp>
      <p:sp>
        <p:nvSpPr>
          <p:cNvPr id="14341" name="TextBox 10">
            <a:extLst>
              <a:ext uri="{FF2B5EF4-FFF2-40B4-BE49-F238E27FC236}">
                <a16:creationId xmlns:a16="http://schemas.microsoft.com/office/drawing/2014/main" id="{71265E2E-5284-434C-AC84-B53CF6C6DB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261101"/>
            <a:ext cx="12192000" cy="4542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lnSpc>
                <a:spcPts val="3200"/>
              </a:lnSpc>
              <a:spcBef>
                <a:spcPct val="0"/>
              </a:spcBef>
              <a:buNone/>
            </a:pPr>
            <a:r>
              <a:rPr lang="en-US" altLang="en-US" sz="1600" i="1">
                <a:solidFill>
                  <a:schemeClr val="bg1"/>
                </a:solidFill>
              </a:rPr>
              <a:t>TRANSCENDING DISCIPLINES, TRANSFORMING LIVES</a:t>
            </a:r>
          </a:p>
        </p:txBody>
      </p:sp>
    </p:spTree>
    <p:extLst>
      <p:ext uri="{BB962C8B-B14F-4D97-AF65-F5344CB8AC3E}">
        <p14:creationId xmlns:p14="http://schemas.microsoft.com/office/powerpoint/2010/main" val="39231077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730" name="Rectangle 2"/>
          <p:cNvSpPr>
            <a:spLocks noGrp="1" noChangeArrowheads="1"/>
          </p:cNvSpPr>
          <p:nvPr>
            <p:ph type="title"/>
          </p:nvPr>
        </p:nvSpPr>
        <p:spPr>
          <a:xfrm>
            <a:off x="2279650" y="125413"/>
            <a:ext cx="8077200" cy="609600"/>
          </a:xfrm>
        </p:spPr>
        <p:txBody>
          <a:bodyPr/>
          <a:lstStyle/>
          <a:p>
            <a:pPr>
              <a:defRPr/>
            </a:pPr>
            <a:r>
              <a:rPr lang="en-US" altLang="en-US" dirty="0">
                <a:effectLst/>
              </a:rPr>
              <a:t>Design Phases</a:t>
            </a:r>
            <a:endParaRPr lang="en-US" altLang="en-US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79651" y="1185800"/>
            <a:ext cx="7595870" cy="3764153"/>
          </a:xfrm>
        </p:spPr>
        <p:txBody>
          <a:bodyPr/>
          <a:lstStyle/>
          <a:p>
            <a:r>
              <a:rPr lang="en-US" altLang="en-US" dirty="0"/>
              <a:t>Initial phase -- characterize fully the data needs of the prospective database users. </a:t>
            </a:r>
          </a:p>
          <a:p>
            <a:r>
              <a:rPr lang="en-US" altLang="en-US" dirty="0"/>
              <a:t>Second phase  -- choosing  a data model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Applying the concepts of the chosen data model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Translating  these requirements into a conceptual schema of the database.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A fully developed conceptual schema indicates the functional requirements of the enterprise. </a:t>
            </a:r>
          </a:p>
          <a:p>
            <a:pPr lvl="2"/>
            <a:r>
              <a:rPr lang="en-US" altLang="en-US" dirty="0">
                <a:ea typeface="ＭＳ Ｐゴシック" panose="020B0600070205080204" pitchFamily="34" charset="-128"/>
              </a:rPr>
              <a:t>Describe the kinds of operations (or transactions) that will be performed on the data.</a:t>
            </a:r>
          </a:p>
          <a:p>
            <a:pPr>
              <a:buFont typeface="Monotype Sorts" charset="2"/>
              <a:buNone/>
            </a:pPr>
            <a:endParaRPr lang="en-US" altLang="en-US" dirty="0"/>
          </a:p>
          <a:p>
            <a:pPr>
              <a:buFont typeface="Monotype Sorts" charset="2"/>
              <a:buNone/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4715586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 idx="429496729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effectLst/>
              </a:rPr>
              <a:t>Design Phases (Cont.)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290762" y="1175195"/>
            <a:ext cx="7610476" cy="4375150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altLang="en-US" dirty="0"/>
              <a:t>Final Phase -- Moving from an abstract data model to the implementation of the database</a:t>
            </a:r>
            <a:endParaRPr lang="en-US" altLang="en-US" i="1" dirty="0"/>
          </a:p>
          <a:p>
            <a:pPr marL="800100" lvl="1" indent="-342900"/>
            <a:r>
              <a:rPr lang="en-US" altLang="en-US" dirty="0">
                <a:ea typeface="ＭＳ Ｐゴシック" panose="020B0600070205080204" pitchFamily="34" charset="-128"/>
              </a:rPr>
              <a:t>Logical Design –  Deciding on the database schema. Database design requires that we find a “good” collection of relation schemas.</a:t>
            </a:r>
          </a:p>
          <a:p>
            <a:pPr marL="1143000" lvl="2" indent="-342900"/>
            <a:r>
              <a:rPr lang="en-US" altLang="en-US" dirty="0">
                <a:ea typeface="ＭＳ Ｐゴシック" panose="020B0600070205080204" pitchFamily="34" charset="-128"/>
              </a:rPr>
              <a:t>Business decision – What attributes should we record in the database?</a:t>
            </a:r>
          </a:p>
          <a:p>
            <a:pPr marL="1143000" lvl="2" indent="-342900"/>
            <a:r>
              <a:rPr lang="en-US" altLang="en-US" dirty="0">
                <a:ea typeface="ＭＳ Ｐゴシック" panose="020B0600070205080204" pitchFamily="34" charset="-128"/>
              </a:rPr>
              <a:t>Computer Science decision –  What relation schemas should we have and how should the attributes be distributed among the various relation schemas?</a:t>
            </a:r>
          </a:p>
          <a:p>
            <a:pPr marL="800100" lvl="1" indent="-342900"/>
            <a:r>
              <a:rPr lang="en-US" altLang="en-US" dirty="0">
                <a:ea typeface="ＭＳ Ｐゴシック" panose="020B0600070205080204" pitchFamily="34" charset="-128"/>
              </a:rPr>
              <a:t>Physical Design – Deciding on the physical layout of the database                </a:t>
            </a:r>
          </a:p>
          <a:p>
            <a:pPr>
              <a:buFont typeface="Monotype Sorts" charset="2"/>
              <a:buNone/>
            </a:pPr>
            <a:endParaRPr lang="en-US" altLang="en-US" dirty="0"/>
          </a:p>
          <a:p>
            <a:pPr>
              <a:buFont typeface="Monotype Sorts" charset="2"/>
              <a:buNone/>
            </a:pPr>
            <a:r>
              <a:rPr lang="en-US" altLang="en-US" dirty="0">
                <a:sym typeface="Symbol" panose="05050102010706020507" pitchFamily="18" charset="2"/>
              </a:rPr>
              <a:t>     </a:t>
            </a:r>
          </a:p>
        </p:txBody>
      </p:sp>
      <p:sp>
        <p:nvSpPr>
          <p:cNvPr id="8196" name="Rectangle 3"/>
          <p:cNvSpPr>
            <a:spLocks noChangeArrowheads="1"/>
          </p:cNvSpPr>
          <p:nvPr/>
        </p:nvSpPr>
        <p:spPr bwMode="auto">
          <a:xfrm>
            <a:off x="2451100" y="1074738"/>
            <a:ext cx="7450138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>
                <a:solidFill>
                  <a:srgbClr val="000000"/>
                </a:solidFill>
                <a:sym typeface="Symbol" panose="05050102010706020507" pitchFamily="18" charset="2"/>
              </a:rPr>
              <a:t> </a:t>
            </a:r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4554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 idx="429496729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effectLst/>
              </a:rPr>
              <a:t>Design Alternatives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292350" y="1123950"/>
            <a:ext cx="7612170" cy="4447794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altLang="en-US" dirty="0"/>
              <a:t>In designing a database schema, we must ensure that we avoid two major pitfalls:</a:t>
            </a:r>
          </a:p>
          <a:p>
            <a:pPr lvl="1">
              <a:buSzPct val="110000"/>
              <a:buFont typeface="Arial" panose="020B0604020202020204" pitchFamily="34" charset="0"/>
              <a:buChar char="•"/>
            </a:pPr>
            <a:r>
              <a:rPr lang="en-US" altLang="en-US" dirty="0">
                <a:ea typeface="ＭＳ Ｐゴシック" panose="020B0600070205080204" pitchFamily="34" charset="-128"/>
              </a:rPr>
              <a:t>Redundancy:  a bad design  may result in repeat information.  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altLang="en-US" b="1" dirty="0">
                <a:solidFill>
                  <a:schemeClr val="tx2"/>
                </a:solidFill>
                <a:ea typeface="ＭＳ Ｐゴシック" panose="020B0600070205080204" pitchFamily="34" charset="-128"/>
              </a:rPr>
              <a:t>Redundant representation of information may lead to data inconsistency among the various copies of information </a:t>
            </a:r>
          </a:p>
          <a:p>
            <a:pPr lvl="1">
              <a:buSzPct val="110000"/>
              <a:buFont typeface="Arial" panose="020B0604020202020204" pitchFamily="34" charset="0"/>
              <a:buChar char="•"/>
            </a:pPr>
            <a:r>
              <a:rPr lang="en-US" altLang="en-US" dirty="0">
                <a:ea typeface="ＭＳ Ｐゴシック" panose="020B0600070205080204" pitchFamily="34" charset="-128"/>
              </a:rPr>
              <a:t>Incompleteness: a bad design may make certain aspects of the enterprise difficult or impossible to model.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altLang="en-US" dirty="0"/>
              <a:t>Avoiding bad designs is not enough. There may be a  large number  of  good designs from which we must choose.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6F06E8F-909C-A543-A47B-BAE9A670D3DE}"/>
              </a:ext>
            </a:extLst>
          </p:cNvPr>
          <p:cNvSpPr txBox="1"/>
          <p:nvPr/>
        </p:nvSpPr>
        <p:spPr>
          <a:xfrm>
            <a:off x="522638" y="1995054"/>
            <a:ext cx="12747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tx2"/>
                </a:solidFill>
              </a:rPr>
              <a:t>Emphasis</a:t>
            </a:r>
            <a:br>
              <a:rPr lang="en-US" b="1" dirty="0">
                <a:solidFill>
                  <a:schemeClr val="tx2"/>
                </a:solidFill>
              </a:rPr>
            </a:br>
            <a:r>
              <a:rPr lang="en-US" b="1" dirty="0">
                <a:solidFill>
                  <a:schemeClr val="tx2"/>
                </a:solidFill>
              </a:rPr>
              <a:t>Added</a:t>
            </a:r>
          </a:p>
        </p:txBody>
      </p:sp>
    </p:spTree>
    <p:extLst>
      <p:ext uri="{BB962C8B-B14F-4D97-AF65-F5344CB8AC3E}">
        <p14:creationId xmlns:p14="http://schemas.microsoft.com/office/powerpoint/2010/main" val="301110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 idx="429496729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effectLst/>
              </a:rPr>
              <a:t>Design Approaches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292351" y="1123950"/>
            <a:ext cx="7763090" cy="4581906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altLang="en-US" dirty="0"/>
              <a:t>Entity Relationship Model (covered in this chapter)</a:t>
            </a:r>
          </a:p>
          <a:p>
            <a:pPr lvl="1">
              <a:buSzPct val="110000"/>
              <a:buFont typeface="Arial" panose="020B0604020202020204" pitchFamily="34" charset="0"/>
              <a:buChar char="•"/>
            </a:pPr>
            <a:r>
              <a:rPr lang="en-US" altLang="en-US" dirty="0">
                <a:ea typeface="ＭＳ Ｐゴシック" panose="020B0600070205080204" pitchFamily="34" charset="-128"/>
              </a:rPr>
              <a:t>Models an enterprise as a collection of </a:t>
            </a:r>
            <a:r>
              <a:rPr lang="en-US" altLang="en-US" i="1" dirty="0">
                <a:ea typeface="ＭＳ Ｐゴシック" panose="020B0600070205080204" pitchFamily="34" charset="-128"/>
              </a:rPr>
              <a:t>entities </a:t>
            </a:r>
            <a:r>
              <a:rPr lang="en-US" altLang="en-US" dirty="0">
                <a:ea typeface="ＭＳ Ｐゴシック" panose="020B0600070205080204" pitchFamily="34" charset="-128"/>
              </a:rPr>
              <a:t>and </a:t>
            </a:r>
            <a:r>
              <a:rPr lang="en-US" altLang="en-US" i="1" dirty="0">
                <a:ea typeface="ＭＳ Ｐゴシック" panose="020B0600070205080204" pitchFamily="34" charset="-128"/>
              </a:rPr>
              <a:t>relationships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altLang="en-US" dirty="0">
                <a:ea typeface="ＭＳ Ｐゴシック" panose="020B0600070205080204" pitchFamily="34" charset="-128"/>
              </a:rPr>
              <a:t>Entity: a “thing” or “object” in the enterprise that is distinguishable from other objects</a:t>
            </a:r>
          </a:p>
          <a:p>
            <a:pPr lvl="3">
              <a:buFont typeface="Arial" panose="020B0604020202020204" pitchFamily="34" charset="0"/>
              <a:buChar char="•"/>
            </a:pPr>
            <a:r>
              <a:rPr lang="en-US" altLang="en-US" dirty="0">
                <a:ea typeface="ＭＳ Ｐゴシック" panose="020B0600070205080204" pitchFamily="34" charset="-128"/>
              </a:rPr>
              <a:t>Described by a set of </a:t>
            </a:r>
            <a:r>
              <a:rPr lang="en-US" altLang="en-US" i="1" dirty="0">
                <a:ea typeface="ＭＳ Ｐゴシック" panose="020B0600070205080204" pitchFamily="34" charset="-128"/>
              </a:rPr>
              <a:t>attributes</a:t>
            </a:r>
            <a:endParaRPr lang="en-US" altLang="en-US" dirty="0">
              <a:ea typeface="ＭＳ Ｐゴシック" panose="020B0600070205080204" pitchFamily="34" charset="-128"/>
            </a:endParaRPr>
          </a:p>
          <a:p>
            <a:pPr lvl="2">
              <a:buFont typeface="Wingdings" panose="05000000000000000000" pitchFamily="2" charset="2"/>
              <a:buChar char="§"/>
            </a:pPr>
            <a:r>
              <a:rPr lang="en-US" altLang="en-US" dirty="0">
                <a:ea typeface="ＭＳ Ｐゴシック" panose="020B0600070205080204" pitchFamily="34" charset="-128"/>
              </a:rPr>
              <a:t>Relationship: an association among several entities</a:t>
            </a:r>
          </a:p>
          <a:p>
            <a:pPr lvl="1">
              <a:buSzPct val="110000"/>
              <a:buFont typeface="Arial" panose="020B0604020202020204" pitchFamily="34" charset="0"/>
              <a:buChar char="•"/>
            </a:pPr>
            <a:r>
              <a:rPr lang="en-US" altLang="en-US" dirty="0">
                <a:ea typeface="ＭＳ Ｐゴシック" panose="020B0600070205080204" pitchFamily="34" charset="-128"/>
              </a:rPr>
              <a:t>Represented diagrammatically by an </a:t>
            </a:r>
            <a:r>
              <a:rPr lang="en-US" altLang="en-US" i="1" dirty="0">
                <a:ea typeface="ＭＳ Ｐゴシック" panose="020B0600070205080204" pitchFamily="34" charset="-128"/>
              </a:rPr>
              <a:t>entity-relationship diagram: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altLang="en-US" dirty="0"/>
              <a:t>Normalization Theory (Chapter 7)</a:t>
            </a:r>
          </a:p>
          <a:p>
            <a:pPr lvl="1">
              <a:buSzPct val="110000"/>
              <a:buFont typeface="Arial" panose="020B0604020202020204" pitchFamily="34" charset="0"/>
              <a:buChar char="•"/>
            </a:pPr>
            <a:r>
              <a:rPr lang="en-US" altLang="en-US" dirty="0">
                <a:ea typeface="ＭＳ Ｐゴシック" panose="020B0600070205080204" pitchFamily="34" charset="-128"/>
              </a:rPr>
              <a:t>Formalize what designs are bad, and test for them</a:t>
            </a:r>
          </a:p>
          <a:p>
            <a:pPr lvl="1">
              <a:buFont typeface="Monotype Sorts" charset="2"/>
              <a:buNone/>
            </a:pPr>
            <a:endParaRPr lang="en-US" altLang="en-US" dirty="0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118529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402" name="Rectangle 2"/>
          <p:cNvSpPr>
            <a:spLocks noGrp="1" noChangeArrowheads="1"/>
          </p:cNvSpPr>
          <p:nvPr>
            <p:ph type="title"/>
          </p:nvPr>
        </p:nvSpPr>
        <p:spPr>
          <a:xfrm>
            <a:off x="1993900" y="2736850"/>
            <a:ext cx="8267700" cy="609600"/>
          </a:xfrm>
        </p:spPr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Outline of the ER Model</a:t>
            </a:r>
          </a:p>
        </p:txBody>
      </p:sp>
      <p:sp>
        <p:nvSpPr>
          <p:cNvPr id="11267" name="Rectangle 3"/>
          <p:cNvSpPr>
            <a:spLocks noChangeArrowheads="1"/>
          </p:cNvSpPr>
          <p:nvPr/>
        </p:nvSpPr>
        <p:spPr bwMode="auto">
          <a:xfrm>
            <a:off x="2946400" y="2851151"/>
            <a:ext cx="6845300" cy="281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CC3300"/>
              </a:buClr>
              <a:buSzPct val="90000"/>
            </a:pPr>
            <a:endParaRPr kumimoji="1" lang="en-US" altLang="en-US" sz="18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53400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7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ER model -- Database Modeling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0" y="1222376"/>
            <a:ext cx="7619746" cy="3678809"/>
          </a:xfrm>
        </p:spPr>
        <p:txBody>
          <a:bodyPr/>
          <a:lstStyle/>
          <a:p>
            <a:r>
              <a:rPr lang="en-US" altLang="en-US" dirty="0"/>
              <a:t>The ER data mode was developed to facilitate database design by allowing specification of an </a:t>
            </a:r>
            <a:r>
              <a:rPr lang="en-US" altLang="en-US" b="1" dirty="0">
                <a:solidFill>
                  <a:srgbClr val="002060"/>
                </a:solidFill>
              </a:rPr>
              <a:t>enterprise schema </a:t>
            </a:r>
            <a:r>
              <a:rPr lang="en-US" altLang="en-US" dirty="0"/>
              <a:t>that represents the overall logical structure of a database.</a:t>
            </a:r>
          </a:p>
          <a:p>
            <a:r>
              <a:rPr lang="en-US" altLang="en-US" dirty="0"/>
              <a:t>The ER data model employs three basic concepts: 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entity sets,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relationship sets, 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attributes.</a:t>
            </a:r>
          </a:p>
          <a:p>
            <a:r>
              <a:rPr lang="en-US" altLang="en-US" dirty="0"/>
              <a:t>The ER model also has an associated diagrammatic representation, the </a:t>
            </a:r>
            <a:r>
              <a:rPr lang="en-US" altLang="en-US" b="1" dirty="0">
                <a:solidFill>
                  <a:srgbClr val="002060"/>
                </a:solidFill>
              </a:rPr>
              <a:t>ER diagram</a:t>
            </a:r>
            <a:r>
              <a:rPr lang="en-US" altLang="en-US" dirty="0"/>
              <a:t>, which can express the overall logical structure of a database graphically</a:t>
            </a:r>
            <a:r>
              <a:rPr lang="en-US" altLang="en-US" sz="2000" dirty="0"/>
              <a:t>.</a:t>
            </a:r>
          </a:p>
          <a:p>
            <a:pPr>
              <a:buFont typeface="Monotype Sorts" charset="2"/>
              <a:buNone/>
            </a:pPr>
            <a:endParaRPr lang="en-US" altLang="en-US" dirty="0"/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5871611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7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Entity Sets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077395"/>
            <a:ext cx="7514515" cy="4998159"/>
          </a:xfrm>
        </p:spPr>
        <p:txBody>
          <a:bodyPr/>
          <a:lstStyle/>
          <a:p>
            <a:r>
              <a:rPr lang="en-US" altLang="en-US" dirty="0"/>
              <a:t>An </a:t>
            </a:r>
            <a:r>
              <a:rPr lang="en-US" altLang="en-US" b="1" dirty="0">
                <a:solidFill>
                  <a:srgbClr val="002060"/>
                </a:solidFill>
              </a:rPr>
              <a:t>entity</a:t>
            </a:r>
            <a:r>
              <a:rPr lang="en-US" altLang="en-US" b="1" dirty="0"/>
              <a:t> </a:t>
            </a:r>
            <a:r>
              <a:rPr lang="en-US" altLang="en-US" dirty="0"/>
              <a:t>is an object that exists and is distinguishable from other objects.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Example:  specific person, company, event, plant</a:t>
            </a:r>
          </a:p>
          <a:p>
            <a:r>
              <a:rPr lang="en-US" altLang="en-US" dirty="0"/>
              <a:t>An </a:t>
            </a:r>
            <a:r>
              <a:rPr lang="en-US" altLang="en-US" b="1" dirty="0">
                <a:solidFill>
                  <a:srgbClr val="002060"/>
                </a:solidFill>
              </a:rPr>
              <a:t>entity set</a:t>
            </a:r>
            <a:r>
              <a:rPr lang="en-US" altLang="en-US" dirty="0">
                <a:solidFill>
                  <a:srgbClr val="002060"/>
                </a:solidFill>
              </a:rPr>
              <a:t> </a:t>
            </a:r>
            <a:r>
              <a:rPr lang="en-US" altLang="en-US" dirty="0"/>
              <a:t>is a set of entities of the same type that share the same properties.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Example: set of all persons, companies, trees, holidays</a:t>
            </a:r>
          </a:p>
          <a:p>
            <a:r>
              <a:rPr lang="en-US" altLang="en-US" dirty="0"/>
              <a:t>An entity is represented by a set of attributes; i.e., descriptive properties possessed by all members of an entity set.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Example: </a:t>
            </a:r>
          </a:p>
          <a:p>
            <a:pPr lvl="1">
              <a:buFont typeface="Monotype Sorts" charset="2"/>
              <a:buNone/>
            </a:pPr>
            <a:r>
              <a:rPr lang="en-US" altLang="en-US" dirty="0">
                <a:ea typeface="ＭＳ Ｐゴシック" panose="020B0600070205080204" pitchFamily="34" charset="-128"/>
              </a:rPr>
              <a:t>     	</a:t>
            </a:r>
            <a:r>
              <a:rPr lang="en-US" altLang="en-US" i="1" dirty="0">
                <a:ea typeface="ＭＳ Ｐゴシック" panose="020B0600070205080204" pitchFamily="34" charset="-128"/>
              </a:rPr>
              <a:t>instructor = </a:t>
            </a:r>
            <a:r>
              <a:rPr lang="en-US" altLang="en-US" dirty="0">
                <a:ea typeface="ＭＳ Ｐゴシック" panose="020B0600070205080204" pitchFamily="34" charset="-128"/>
              </a:rPr>
              <a:t>(</a:t>
            </a:r>
            <a:r>
              <a:rPr lang="en-US" altLang="en-US" i="1" dirty="0">
                <a:ea typeface="ＭＳ Ｐゴシック" panose="020B0600070205080204" pitchFamily="34" charset="-128"/>
              </a:rPr>
              <a:t>ID, name, salary </a:t>
            </a:r>
            <a:r>
              <a:rPr lang="en-US" altLang="en-US" dirty="0">
                <a:ea typeface="ＭＳ Ｐゴシック" panose="020B0600070205080204" pitchFamily="34" charset="-128"/>
              </a:rPr>
              <a:t>)</a:t>
            </a:r>
            <a:br>
              <a:rPr lang="en-US" altLang="en-US" i="1" dirty="0">
                <a:ea typeface="ＭＳ Ｐゴシック" panose="020B0600070205080204" pitchFamily="34" charset="-128"/>
              </a:rPr>
            </a:br>
            <a:r>
              <a:rPr lang="en-US" altLang="en-US" i="1" dirty="0">
                <a:ea typeface="ＭＳ Ｐゴシック" panose="020B0600070205080204" pitchFamily="34" charset="-128"/>
              </a:rPr>
              <a:t>	course= </a:t>
            </a:r>
            <a:r>
              <a:rPr lang="en-US" altLang="en-US" dirty="0">
                <a:ea typeface="ＭＳ Ｐゴシック" panose="020B0600070205080204" pitchFamily="34" charset="-128"/>
              </a:rPr>
              <a:t>(</a:t>
            </a:r>
            <a:r>
              <a:rPr lang="en-US" altLang="en-US" i="1" dirty="0" err="1">
                <a:ea typeface="ＭＳ Ｐゴシック" panose="020B0600070205080204" pitchFamily="34" charset="-128"/>
              </a:rPr>
              <a:t>course_id</a:t>
            </a:r>
            <a:r>
              <a:rPr lang="en-US" altLang="en-US" i="1" dirty="0">
                <a:ea typeface="ＭＳ Ｐゴシック" panose="020B0600070205080204" pitchFamily="34" charset="-128"/>
              </a:rPr>
              <a:t>, title, credits</a:t>
            </a:r>
            <a:r>
              <a:rPr lang="en-US" altLang="en-US" dirty="0">
                <a:ea typeface="ＭＳ Ｐゴシック" panose="020B0600070205080204" pitchFamily="34" charset="-128"/>
              </a:rPr>
              <a:t>)</a:t>
            </a:r>
            <a:endParaRPr lang="en-US" altLang="en-US" i="1" dirty="0">
              <a:solidFill>
                <a:schemeClr val="tx2"/>
              </a:solidFill>
              <a:ea typeface="ＭＳ Ｐゴシック" panose="020B0600070205080204" pitchFamily="34" charset="-128"/>
            </a:endParaRPr>
          </a:p>
          <a:p>
            <a:r>
              <a:rPr lang="en-US" altLang="en-US" dirty="0"/>
              <a:t>A subset of the attributes form a  </a:t>
            </a:r>
            <a:r>
              <a:rPr lang="en-US" altLang="en-US" b="1" dirty="0">
                <a:solidFill>
                  <a:srgbClr val="002060"/>
                </a:solidFill>
              </a:rPr>
              <a:t>primary key </a:t>
            </a:r>
            <a:r>
              <a:rPr lang="en-US" altLang="en-US" dirty="0"/>
              <a:t>of the entity set; i.e., uniquely identifying each member of the set.</a:t>
            </a:r>
          </a:p>
          <a:p>
            <a:pPr>
              <a:buFont typeface="Monotype Sorts" charset="2"/>
              <a:buNone/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5384717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826" name="Rectangle 2"/>
          <p:cNvSpPr>
            <a:spLocks noGrp="1" noChangeArrowheads="1"/>
          </p:cNvSpPr>
          <p:nvPr>
            <p:ph type="title"/>
          </p:nvPr>
        </p:nvSpPr>
        <p:spPr>
          <a:xfrm>
            <a:off x="2292350" y="65088"/>
            <a:ext cx="8077200" cy="609600"/>
          </a:xfrm>
        </p:spPr>
        <p:txBody>
          <a:bodyPr/>
          <a:lstStyle/>
          <a:p>
            <a:pPr>
              <a:defRPr/>
            </a:pPr>
            <a:r>
              <a:rPr lang="en-US" dirty="0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charset="-128"/>
              </a:rPr>
              <a:t>Entity Sets -- </a:t>
            </a:r>
            <a:r>
              <a:rPr lang="en-US" i="1" dirty="0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charset="-128"/>
              </a:rPr>
              <a:t>instructor </a:t>
            </a:r>
            <a:r>
              <a:rPr lang="en-US" dirty="0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charset="-128"/>
              </a:rPr>
              <a:t>and </a:t>
            </a:r>
            <a:r>
              <a:rPr lang="en-US" i="1" dirty="0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charset="-128"/>
              </a:rPr>
              <a:t>student</a:t>
            </a:r>
            <a:endParaRPr lang="en-US" dirty="0">
              <a:effectLst>
                <a:outerShdw blurRad="38100" dist="38100" dir="2700000" algn="tl">
                  <a:srgbClr val="C0C0C0"/>
                </a:outerShdw>
              </a:effectLst>
              <a:ea typeface="ＭＳ Ｐゴシック" charset="-128"/>
            </a:endParaRPr>
          </a:p>
        </p:txBody>
      </p:sp>
      <p:pic>
        <p:nvPicPr>
          <p:cNvPr id="14339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1538" y="1430339"/>
            <a:ext cx="5795962" cy="3227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23034814"/>
      </p:ext>
    </p:extLst>
  </p:cSld>
  <p:clrMapOvr>
    <a:masterClrMapping/>
  </p:clrMapOvr>
  <p:transition spd="slow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402" name="Rectangle 2"/>
          <p:cNvSpPr>
            <a:spLocks noGrp="1" noChangeArrowheads="1"/>
          </p:cNvSpPr>
          <p:nvPr>
            <p:ph type="title"/>
          </p:nvPr>
        </p:nvSpPr>
        <p:spPr>
          <a:xfrm>
            <a:off x="1993900" y="85725"/>
            <a:ext cx="8267700" cy="609600"/>
          </a:xfrm>
        </p:spPr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Representing Entity sets in ER Diagram</a:t>
            </a:r>
          </a:p>
        </p:txBody>
      </p:sp>
      <p:sp>
        <p:nvSpPr>
          <p:cNvPr id="15363" name="Rectangle 3"/>
          <p:cNvSpPr>
            <a:spLocks noChangeArrowheads="1"/>
          </p:cNvSpPr>
          <p:nvPr/>
        </p:nvSpPr>
        <p:spPr bwMode="auto">
          <a:xfrm>
            <a:off x="2305236" y="1109664"/>
            <a:ext cx="7615561" cy="1684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800100" indent="-3429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00206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sz="1700" dirty="0">
                <a:solidFill>
                  <a:srgbClr val="000000"/>
                </a:solidFill>
              </a:rPr>
              <a:t>Entity sets can be represented graphically as follows:</a:t>
            </a:r>
          </a:p>
          <a:p>
            <a:pPr marL="914400" lvl="1" indent="-4572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9933"/>
              </a:buClr>
              <a:buSzPct val="110000"/>
              <a:buFont typeface="Arial" panose="020B0604020202020204" pitchFamily="34" charset="0"/>
              <a:buChar char="•"/>
            </a:pPr>
            <a:r>
              <a:rPr kumimoji="1" lang="en-US" altLang="en-US" sz="1700" dirty="0">
                <a:solidFill>
                  <a:srgbClr val="000000"/>
                </a:solidFill>
              </a:rPr>
              <a:t>Rectangles represent entity sets.</a:t>
            </a:r>
          </a:p>
          <a:p>
            <a:pPr marL="914400" lvl="1" indent="-4572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9933"/>
              </a:buClr>
              <a:buSzPct val="110000"/>
              <a:buFont typeface="Arial" panose="020B0604020202020204" pitchFamily="34" charset="0"/>
              <a:buChar char="•"/>
            </a:pPr>
            <a:r>
              <a:rPr kumimoji="1" lang="en-US" altLang="en-US" sz="1700" dirty="0">
                <a:solidFill>
                  <a:srgbClr val="000000"/>
                </a:solidFill>
              </a:rPr>
              <a:t>Attributes listed inside entity rectangle</a:t>
            </a:r>
          </a:p>
          <a:p>
            <a:pPr marL="914400" lvl="1" indent="-4572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9933"/>
              </a:buClr>
              <a:buSzPct val="110000"/>
              <a:buFont typeface="Arial" panose="020B0604020202020204" pitchFamily="34" charset="0"/>
              <a:buChar char="•"/>
            </a:pPr>
            <a:r>
              <a:rPr kumimoji="1" lang="en-US" altLang="en-US" sz="1700" dirty="0">
                <a:solidFill>
                  <a:srgbClr val="000000"/>
                </a:solidFill>
              </a:rPr>
              <a:t>Underline indicates primary key attributes</a:t>
            </a:r>
          </a:p>
        </p:txBody>
      </p:sp>
      <p:pic>
        <p:nvPicPr>
          <p:cNvPr id="15364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7472" y="2699188"/>
            <a:ext cx="4124516" cy="1488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133381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Relationship Sets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0" y="1137031"/>
            <a:ext cx="7766050" cy="4876800"/>
          </a:xfrm>
        </p:spPr>
        <p:txBody>
          <a:bodyPr/>
          <a:lstStyle/>
          <a:p>
            <a:pPr>
              <a:tabLst>
                <a:tab pos="1536700" algn="ctr"/>
                <a:tab pos="3543300" algn="ctr"/>
                <a:tab pos="5481638" algn="ctr"/>
              </a:tabLst>
            </a:pPr>
            <a:r>
              <a:rPr lang="en-US" altLang="en-US" dirty="0"/>
              <a:t>A </a:t>
            </a:r>
            <a:r>
              <a:rPr lang="en-US" altLang="en-US" b="1" dirty="0">
                <a:solidFill>
                  <a:srgbClr val="002060"/>
                </a:solidFill>
              </a:rPr>
              <a:t>relationship</a:t>
            </a:r>
            <a:r>
              <a:rPr lang="en-US" altLang="en-US" dirty="0"/>
              <a:t> is an association among several entities</a:t>
            </a:r>
          </a:p>
          <a:p>
            <a:pPr>
              <a:buNone/>
              <a:tabLst>
                <a:tab pos="1536700" algn="ctr"/>
                <a:tab pos="3543300" algn="ctr"/>
                <a:tab pos="5481638" algn="ctr"/>
              </a:tabLst>
            </a:pPr>
            <a:r>
              <a:rPr lang="en-US" altLang="en-US" dirty="0"/>
              <a:t>	Example:</a:t>
            </a:r>
            <a:br>
              <a:rPr lang="en-US" altLang="en-US" dirty="0"/>
            </a:br>
            <a:r>
              <a:rPr lang="en-US" altLang="en-US" dirty="0"/>
              <a:t>	 44553 (Peltier</a:t>
            </a:r>
            <a:r>
              <a:rPr lang="en-US" altLang="en-US" u="sng" dirty="0"/>
              <a:t>)</a:t>
            </a:r>
            <a:r>
              <a:rPr lang="en-US" altLang="en-US" dirty="0"/>
              <a:t> 	</a:t>
            </a:r>
            <a:r>
              <a:rPr lang="en-US" altLang="en-US" i="1" u="sng" dirty="0"/>
              <a:t>advisor</a:t>
            </a:r>
            <a:r>
              <a:rPr lang="en-US" altLang="en-US" dirty="0"/>
              <a:t>	 22222 (</a:t>
            </a:r>
            <a:r>
              <a:rPr lang="en-US" altLang="en-US" u="sng" dirty="0"/>
              <a:t>Einstein)</a:t>
            </a:r>
            <a:r>
              <a:rPr lang="en-US" altLang="en-US" dirty="0"/>
              <a:t> </a:t>
            </a:r>
            <a:br>
              <a:rPr lang="en-US" altLang="en-US" u="sng" dirty="0"/>
            </a:br>
            <a:r>
              <a:rPr lang="en-US" altLang="en-US" dirty="0"/>
              <a:t>	 </a:t>
            </a:r>
            <a:r>
              <a:rPr lang="en-US" altLang="en-US" i="1" dirty="0"/>
              <a:t>student</a:t>
            </a:r>
            <a:r>
              <a:rPr lang="en-US" altLang="en-US" dirty="0"/>
              <a:t> entity	relationship set	 </a:t>
            </a:r>
            <a:r>
              <a:rPr lang="en-US" altLang="en-US" i="1" dirty="0"/>
              <a:t>instructor</a:t>
            </a:r>
            <a:r>
              <a:rPr lang="en-US" altLang="en-US" dirty="0"/>
              <a:t> entity</a:t>
            </a:r>
          </a:p>
          <a:p>
            <a:pPr>
              <a:tabLst>
                <a:tab pos="1536700" algn="ctr"/>
                <a:tab pos="3543300" algn="ctr"/>
                <a:tab pos="5481638" algn="ctr"/>
              </a:tabLst>
            </a:pPr>
            <a:r>
              <a:rPr lang="en-US" altLang="en-US" dirty="0"/>
              <a:t>A </a:t>
            </a:r>
            <a:r>
              <a:rPr lang="en-US" altLang="en-US" b="1" dirty="0">
                <a:solidFill>
                  <a:srgbClr val="002060"/>
                </a:solidFill>
              </a:rPr>
              <a:t>relationship set</a:t>
            </a:r>
            <a:r>
              <a:rPr lang="en-US" altLang="en-US" dirty="0">
                <a:solidFill>
                  <a:srgbClr val="002060"/>
                </a:solidFill>
              </a:rPr>
              <a:t> </a:t>
            </a:r>
            <a:r>
              <a:rPr lang="en-US" altLang="en-US" dirty="0"/>
              <a:t>is a mathematical relation among </a:t>
            </a:r>
            <a:r>
              <a:rPr lang="en-US" altLang="en-US" i="1" dirty="0"/>
              <a:t>n</a:t>
            </a:r>
            <a:r>
              <a:rPr lang="en-US" altLang="en-US" dirty="0"/>
              <a:t> </a:t>
            </a:r>
            <a:r>
              <a:rPr lang="en-US" altLang="en-US" dirty="0">
                <a:sym typeface="Symbol" panose="05050102010706020507" pitchFamily="18" charset="2"/>
              </a:rPr>
              <a:t> 2 entities, each taken from entity sets</a:t>
            </a:r>
          </a:p>
          <a:p>
            <a:pPr>
              <a:buNone/>
              <a:tabLst>
                <a:tab pos="1536700" algn="ctr"/>
                <a:tab pos="3543300" algn="ctr"/>
                <a:tab pos="5481638" algn="ctr"/>
              </a:tabLst>
            </a:pPr>
            <a:r>
              <a:rPr lang="en-US" altLang="en-US" dirty="0">
                <a:sym typeface="Symbol" panose="05050102010706020507" pitchFamily="18" charset="2"/>
              </a:rPr>
              <a:t>			{(</a:t>
            </a:r>
            <a:r>
              <a:rPr lang="en-US" altLang="en-US" i="1" dirty="0">
                <a:sym typeface="Symbol" panose="05050102010706020507" pitchFamily="18" charset="2"/>
              </a:rPr>
              <a:t>e</a:t>
            </a:r>
            <a:r>
              <a:rPr lang="en-US" altLang="en-US" baseline="-25000" dirty="0">
                <a:sym typeface="Symbol" panose="05050102010706020507" pitchFamily="18" charset="2"/>
              </a:rPr>
              <a:t>1</a:t>
            </a:r>
            <a:r>
              <a:rPr lang="en-US" altLang="en-US" dirty="0">
                <a:sym typeface="Symbol" panose="05050102010706020507" pitchFamily="18" charset="2"/>
              </a:rPr>
              <a:t>, </a:t>
            </a:r>
            <a:r>
              <a:rPr lang="en-US" altLang="en-US" i="1" dirty="0">
                <a:sym typeface="Symbol" panose="05050102010706020507" pitchFamily="18" charset="2"/>
              </a:rPr>
              <a:t>e</a:t>
            </a:r>
            <a:r>
              <a:rPr lang="en-US" altLang="en-US" baseline="-25000" dirty="0">
                <a:sym typeface="Symbol" panose="05050102010706020507" pitchFamily="18" charset="2"/>
              </a:rPr>
              <a:t>2</a:t>
            </a:r>
            <a:r>
              <a:rPr lang="en-US" altLang="en-US" dirty="0">
                <a:sym typeface="Symbol" panose="05050102010706020507" pitchFamily="18" charset="2"/>
              </a:rPr>
              <a:t>, … </a:t>
            </a:r>
            <a:r>
              <a:rPr lang="en-US" altLang="en-US" i="1" dirty="0" err="1">
                <a:sym typeface="Symbol" panose="05050102010706020507" pitchFamily="18" charset="2"/>
              </a:rPr>
              <a:t>e</a:t>
            </a:r>
            <a:r>
              <a:rPr lang="en-US" altLang="en-US" i="1" baseline="-25000" dirty="0" err="1">
                <a:sym typeface="Symbol" panose="05050102010706020507" pitchFamily="18" charset="2"/>
              </a:rPr>
              <a:t>n</a:t>
            </a:r>
            <a:r>
              <a:rPr lang="en-US" altLang="en-US" dirty="0">
                <a:sym typeface="Symbol" panose="05050102010706020507" pitchFamily="18" charset="2"/>
              </a:rPr>
              <a:t>) | </a:t>
            </a:r>
            <a:r>
              <a:rPr lang="en-US" altLang="en-US" i="1" dirty="0">
                <a:sym typeface="Symbol" panose="05050102010706020507" pitchFamily="18" charset="2"/>
              </a:rPr>
              <a:t>e</a:t>
            </a:r>
            <a:r>
              <a:rPr lang="en-US" altLang="en-US" baseline="-25000" dirty="0">
                <a:sym typeface="Symbol" panose="05050102010706020507" pitchFamily="18" charset="2"/>
              </a:rPr>
              <a:t>1</a:t>
            </a:r>
            <a:r>
              <a:rPr lang="en-US" altLang="en-US" dirty="0">
                <a:sym typeface="Symbol" panose="05050102010706020507" pitchFamily="18" charset="2"/>
              </a:rPr>
              <a:t>   </a:t>
            </a:r>
            <a:r>
              <a:rPr lang="en-US" altLang="en-US" i="1" dirty="0">
                <a:sym typeface="Symbol" panose="05050102010706020507" pitchFamily="18" charset="2"/>
              </a:rPr>
              <a:t>E</a:t>
            </a:r>
            <a:r>
              <a:rPr lang="en-US" altLang="en-US" baseline="-25000" dirty="0">
                <a:sym typeface="Symbol" panose="05050102010706020507" pitchFamily="18" charset="2"/>
              </a:rPr>
              <a:t>1</a:t>
            </a:r>
            <a:r>
              <a:rPr lang="en-US" altLang="en-US" dirty="0">
                <a:sym typeface="Symbol" panose="05050102010706020507" pitchFamily="18" charset="2"/>
              </a:rPr>
              <a:t>, </a:t>
            </a:r>
            <a:r>
              <a:rPr lang="en-US" altLang="en-US" i="1" dirty="0">
                <a:sym typeface="Symbol" panose="05050102010706020507" pitchFamily="18" charset="2"/>
              </a:rPr>
              <a:t>e</a:t>
            </a:r>
            <a:r>
              <a:rPr lang="en-US" altLang="en-US" baseline="-25000" dirty="0">
                <a:sym typeface="Symbol" panose="05050102010706020507" pitchFamily="18" charset="2"/>
              </a:rPr>
              <a:t>2</a:t>
            </a:r>
            <a:r>
              <a:rPr lang="en-US" altLang="en-US" dirty="0">
                <a:sym typeface="Symbol" panose="05050102010706020507" pitchFamily="18" charset="2"/>
              </a:rPr>
              <a:t>   </a:t>
            </a:r>
            <a:r>
              <a:rPr lang="en-US" altLang="en-US" i="1" dirty="0">
                <a:sym typeface="Symbol" panose="05050102010706020507" pitchFamily="18" charset="2"/>
              </a:rPr>
              <a:t>E</a:t>
            </a:r>
            <a:r>
              <a:rPr lang="en-US" altLang="en-US" baseline="-25000" dirty="0">
                <a:sym typeface="Symbol" panose="05050102010706020507" pitchFamily="18" charset="2"/>
              </a:rPr>
              <a:t>2</a:t>
            </a:r>
            <a:r>
              <a:rPr lang="en-US" altLang="en-US" dirty="0">
                <a:sym typeface="Symbol" panose="05050102010706020507" pitchFamily="18" charset="2"/>
              </a:rPr>
              <a:t>, …, </a:t>
            </a:r>
            <a:r>
              <a:rPr lang="en-US" altLang="en-US" i="1" dirty="0" err="1">
                <a:sym typeface="Symbol" panose="05050102010706020507" pitchFamily="18" charset="2"/>
              </a:rPr>
              <a:t>e</a:t>
            </a:r>
            <a:r>
              <a:rPr lang="en-US" altLang="en-US" i="1" baseline="-25000" dirty="0" err="1">
                <a:sym typeface="Symbol" panose="05050102010706020507" pitchFamily="18" charset="2"/>
              </a:rPr>
              <a:t>n</a:t>
            </a:r>
            <a:r>
              <a:rPr lang="en-US" altLang="en-US" dirty="0">
                <a:sym typeface="Symbol" panose="05050102010706020507" pitchFamily="18" charset="2"/>
              </a:rPr>
              <a:t>   </a:t>
            </a:r>
            <a:r>
              <a:rPr lang="en-US" altLang="en-US" i="1" dirty="0" err="1">
                <a:sym typeface="Symbol" panose="05050102010706020507" pitchFamily="18" charset="2"/>
              </a:rPr>
              <a:t>E</a:t>
            </a:r>
            <a:r>
              <a:rPr lang="en-US" altLang="en-US" i="1" baseline="-25000" dirty="0" err="1">
                <a:sym typeface="Symbol" panose="05050102010706020507" pitchFamily="18" charset="2"/>
              </a:rPr>
              <a:t>n</a:t>
            </a:r>
            <a:r>
              <a:rPr lang="en-US" altLang="en-US" dirty="0">
                <a:sym typeface="Symbol" panose="05050102010706020507" pitchFamily="18" charset="2"/>
              </a:rPr>
              <a:t>}</a:t>
            </a:r>
            <a:br>
              <a:rPr lang="en-US" altLang="en-US" dirty="0">
                <a:sym typeface="Symbol" panose="05050102010706020507" pitchFamily="18" charset="2"/>
              </a:rPr>
            </a:br>
            <a:br>
              <a:rPr lang="en-US" altLang="en-US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>where (</a:t>
            </a:r>
            <a:r>
              <a:rPr lang="en-US" altLang="en-US" i="1" dirty="0">
                <a:sym typeface="Symbol" panose="05050102010706020507" pitchFamily="18" charset="2"/>
              </a:rPr>
              <a:t>e</a:t>
            </a:r>
            <a:r>
              <a:rPr lang="en-US" altLang="en-US" baseline="-25000" dirty="0">
                <a:sym typeface="Symbol" panose="05050102010706020507" pitchFamily="18" charset="2"/>
              </a:rPr>
              <a:t>1</a:t>
            </a:r>
            <a:r>
              <a:rPr lang="en-US" altLang="en-US" dirty="0">
                <a:sym typeface="Symbol" panose="05050102010706020507" pitchFamily="18" charset="2"/>
              </a:rPr>
              <a:t>, </a:t>
            </a:r>
            <a:r>
              <a:rPr lang="en-US" altLang="en-US" i="1" dirty="0">
                <a:sym typeface="Symbol" panose="05050102010706020507" pitchFamily="18" charset="2"/>
              </a:rPr>
              <a:t>e</a:t>
            </a:r>
            <a:r>
              <a:rPr lang="en-US" altLang="en-US" baseline="-25000" dirty="0">
                <a:sym typeface="Symbol" panose="05050102010706020507" pitchFamily="18" charset="2"/>
              </a:rPr>
              <a:t>2</a:t>
            </a:r>
            <a:r>
              <a:rPr lang="en-US" altLang="en-US" dirty="0">
                <a:sym typeface="Symbol" panose="05050102010706020507" pitchFamily="18" charset="2"/>
              </a:rPr>
              <a:t>, …, </a:t>
            </a:r>
            <a:r>
              <a:rPr lang="en-US" altLang="en-US" i="1" dirty="0" err="1">
                <a:sym typeface="Symbol" panose="05050102010706020507" pitchFamily="18" charset="2"/>
              </a:rPr>
              <a:t>e</a:t>
            </a:r>
            <a:r>
              <a:rPr lang="en-US" altLang="en-US" i="1" baseline="-25000" dirty="0" err="1">
                <a:sym typeface="Symbol" panose="05050102010706020507" pitchFamily="18" charset="2"/>
              </a:rPr>
              <a:t>n</a:t>
            </a:r>
            <a:r>
              <a:rPr lang="en-US" altLang="en-US" dirty="0">
                <a:sym typeface="Symbol" panose="05050102010706020507" pitchFamily="18" charset="2"/>
              </a:rPr>
              <a:t>) is a relationship</a:t>
            </a:r>
          </a:p>
          <a:p>
            <a:pPr lvl="1">
              <a:tabLst>
                <a:tab pos="1536700" algn="ctr"/>
                <a:tab pos="3543300" algn="ctr"/>
                <a:tab pos="5481638" algn="ctr"/>
              </a:tabLst>
            </a:pPr>
            <a:r>
              <a:rPr lang="en-US" altLang="en-US" dirty="0">
                <a:ea typeface="ＭＳ Ｐゴシック" panose="020B0600070205080204" pitchFamily="34" charset="-128"/>
                <a:sym typeface="Symbol" panose="05050102010706020507" pitchFamily="18" charset="2"/>
              </a:rPr>
              <a:t>Example: </a:t>
            </a:r>
          </a:p>
          <a:p>
            <a:pPr lvl="1">
              <a:buNone/>
              <a:tabLst>
                <a:tab pos="1536700" algn="ctr"/>
                <a:tab pos="3543300" algn="ctr"/>
                <a:tab pos="5481638" algn="ctr"/>
              </a:tabLst>
            </a:pPr>
            <a:r>
              <a:rPr lang="en-US" altLang="en-US" dirty="0">
                <a:ea typeface="ＭＳ Ｐゴシック" panose="020B0600070205080204" pitchFamily="34" charset="-128"/>
                <a:sym typeface="Symbol" panose="05050102010706020507" pitchFamily="18" charset="2"/>
              </a:rPr>
              <a:t>		        (44553,22222)  </a:t>
            </a:r>
            <a:r>
              <a:rPr lang="en-US" altLang="en-US" i="1" dirty="0">
                <a:ea typeface="ＭＳ Ｐゴシック" panose="020B0600070205080204" pitchFamily="34" charset="-128"/>
                <a:sym typeface="Symbol" panose="05050102010706020507" pitchFamily="18" charset="2"/>
              </a:rPr>
              <a:t>advisor</a:t>
            </a:r>
          </a:p>
        </p:txBody>
      </p:sp>
    </p:spTree>
    <p:extLst>
      <p:ext uri="{BB962C8B-B14F-4D97-AF65-F5344CB8AC3E}">
        <p14:creationId xmlns:p14="http://schemas.microsoft.com/office/powerpoint/2010/main" val="10715410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4105F3A-51C4-6647-9D86-7EE5EC80BF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3794" name="Rectangle 7">
            <a:extLst>
              <a:ext uri="{FF2B5EF4-FFF2-40B4-BE49-F238E27FC236}">
                <a16:creationId xmlns:a16="http://schemas.microsoft.com/office/drawing/2014/main" id="{2D8A47D8-DB33-E34B-A433-FC79FD290E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"/>
            <a:ext cx="907838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Today’s Lecture – What You Need for HW 1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C9306B-77CF-0642-A169-30EED6284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33797" name="Picture 10">
            <a:extLst>
              <a:ext uri="{FF2B5EF4-FFF2-40B4-BE49-F238E27FC236}">
                <a16:creationId xmlns:a16="http://schemas.microsoft.com/office/drawing/2014/main" id="{394CC7E9-BC31-9C40-9A4D-8B84424E0D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8" name="TextBox 11">
            <a:extLst>
              <a:ext uri="{FF2B5EF4-FFF2-40B4-BE49-F238E27FC236}">
                <a16:creationId xmlns:a16="http://schemas.microsoft.com/office/drawing/2014/main" id="{55FB4359-791D-5B40-928C-C62BDB0296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ts val="3200"/>
              </a:lnSpc>
              <a:spcBef>
                <a:spcPct val="0"/>
              </a:spcBef>
              <a:buNone/>
              <a:defRPr/>
            </a:pPr>
            <a:fld id="{06B2ECF5-3358-634A-8C5D-6E0FBC4218E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>
                <a:lnSpc>
                  <a:spcPts val="3200"/>
                </a:lnSpc>
                <a:spcBef>
                  <a:spcPct val="0"/>
                </a:spcBef>
                <a:buNone/>
                <a:defRPr/>
              </a:pPr>
              <a:t>2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lang="en-US" altLang="en-US" sz="1600" i="1" dirty="0">
                <a:solidFill>
                  <a:schemeClr val="bg1"/>
                </a:solidFill>
              </a:rPr>
              <a:t>W4111_02_S20:  Introduction to Databases -- Lecture  3,4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9B89218-269F-3F4B-8E96-80F55DC444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799" y="744618"/>
            <a:ext cx="11778953" cy="5516482"/>
          </a:xfrm>
        </p:spPr>
        <p:txBody>
          <a:bodyPr>
            <a:noAutofit/>
          </a:bodyPr>
          <a:lstStyle/>
          <a:p>
            <a:r>
              <a:rPr lang="en-US" dirty="0"/>
              <a:t>Programming and No-Programming HW/Projects Direction</a:t>
            </a:r>
          </a:p>
          <a:p>
            <a:r>
              <a:rPr lang="en-US" dirty="0"/>
              <a:t>Entity-Relationship Modeling: </a:t>
            </a:r>
          </a:p>
          <a:p>
            <a:pPr lvl="1"/>
            <a:r>
              <a:rPr lang="en-US" dirty="0"/>
              <a:t>Subset of Chapter 6 from recommended textbook.</a:t>
            </a:r>
          </a:p>
          <a:p>
            <a:pPr lvl="1"/>
            <a:r>
              <a:rPr lang="en-US" dirty="0"/>
              <a:t>Slides should be enough and there is a lot of online material.</a:t>
            </a:r>
          </a:p>
          <a:p>
            <a:r>
              <a:rPr lang="en-US" dirty="0"/>
              <a:t>Crow’s Foot Notation:</a:t>
            </a:r>
          </a:p>
          <a:p>
            <a:pPr lvl="1"/>
            <a:r>
              <a:rPr lang="en-US" dirty="0"/>
              <a:t>Simpler and more compact.</a:t>
            </a:r>
          </a:p>
          <a:p>
            <a:pPr lvl="1"/>
            <a:r>
              <a:rPr lang="en-US" dirty="0"/>
              <a:t>Very similar to what MySQL uses.</a:t>
            </a:r>
          </a:p>
          <a:p>
            <a:pPr lvl="1"/>
            <a:r>
              <a:rPr lang="en-US" dirty="0"/>
              <a:t>Demo of MySQL tools.</a:t>
            </a:r>
          </a:p>
          <a:p>
            <a:r>
              <a:rPr lang="en-US" dirty="0"/>
              <a:t>Introduction to Some Patterns in SQL DDL</a:t>
            </a:r>
          </a:p>
          <a:p>
            <a:r>
              <a:rPr lang="en-US" dirty="0"/>
              <a:t>Some Details on SQL DML SELECT.</a:t>
            </a:r>
          </a:p>
          <a:p>
            <a:r>
              <a:rPr lang="en-US" dirty="0"/>
              <a:t>Interwoven with Some Demos.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44181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402" name="Rectangle 2"/>
          <p:cNvSpPr>
            <a:spLocks noGrp="1" noChangeArrowheads="1"/>
          </p:cNvSpPr>
          <p:nvPr>
            <p:ph type="title"/>
          </p:nvPr>
        </p:nvSpPr>
        <p:spPr>
          <a:xfrm>
            <a:off x="1993900" y="85725"/>
            <a:ext cx="8267700" cy="609600"/>
          </a:xfrm>
        </p:spPr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Relationship Sets (Cont.)</a:t>
            </a:r>
          </a:p>
        </p:txBody>
      </p:sp>
      <p:sp>
        <p:nvSpPr>
          <p:cNvPr id="17411" name="Rectangle 3"/>
          <p:cNvSpPr>
            <a:spLocks noChangeArrowheads="1"/>
          </p:cNvSpPr>
          <p:nvPr/>
        </p:nvSpPr>
        <p:spPr bwMode="auto">
          <a:xfrm>
            <a:off x="2305236" y="1109663"/>
            <a:ext cx="7521391" cy="161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457200" indent="-4572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00206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sz="1700" dirty="0">
                <a:solidFill>
                  <a:srgbClr val="000000"/>
                </a:solidFill>
              </a:rPr>
              <a:t>Example: we define the relationship set  </a:t>
            </a:r>
            <a:r>
              <a:rPr kumimoji="1" lang="en-US" altLang="en-US" sz="1700" i="1" dirty="0">
                <a:solidFill>
                  <a:srgbClr val="000000"/>
                </a:solidFill>
              </a:rPr>
              <a:t>advisor</a:t>
            </a:r>
            <a:r>
              <a:rPr kumimoji="1" lang="en-US" altLang="en-US" sz="1700" dirty="0">
                <a:solidFill>
                  <a:srgbClr val="000000"/>
                </a:solidFill>
              </a:rPr>
              <a:t> to denote the associations between students and the instructors who act as their advisors.</a:t>
            </a:r>
          </a:p>
          <a:p>
            <a:pPr marL="457200" indent="-4572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00206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sz="1700" dirty="0">
                <a:solidFill>
                  <a:srgbClr val="000000"/>
                </a:solidFill>
              </a:rPr>
              <a:t>Pictorially, we draw a line between related entities.</a:t>
            </a:r>
          </a:p>
          <a:p>
            <a:pPr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CC3300"/>
              </a:buClr>
              <a:buSzPct val="110000"/>
              <a:buFont typeface="Monotype Sorts" charset="2"/>
              <a:buChar char="n"/>
            </a:pPr>
            <a:endParaRPr kumimoji="1" lang="en-US" altLang="en-US" sz="1700" dirty="0">
              <a:solidFill>
                <a:srgbClr val="000000"/>
              </a:solidFill>
            </a:endParaRPr>
          </a:p>
        </p:txBody>
      </p:sp>
      <p:pic>
        <p:nvPicPr>
          <p:cNvPr id="17412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7184" y="2488483"/>
            <a:ext cx="4967024" cy="27563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83755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402" name="Rectangle 2"/>
          <p:cNvSpPr>
            <a:spLocks noGrp="1" noChangeArrowheads="1"/>
          </p:cNvSpPr>
          <p:nvPr>
            <p:ph type="title"/>
          </p:nvPr>
        </p:nvSpPr>
        <p:spPr>
          <a:xfrm>
            <a:off x="2317750" y="85725"/>
            <a:ext cx="8350250" cy="609600"/>
          </a:xfrm>
        </p:spPr>
        <p:txBody>
          <a:bodyPr/>
          <a:lstStyle/>
          <a:p>
            <a:pPr>
              <a:defRPr/>
            </a:pPr>
            <a:r>
              <a:rPr lang="en-US" altLang="en-US" sz="24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Representing Relationship  Sets via ER Diagrams </a:t>
            </a:r>
          </a:p>
        </p:txBody>
      </p:sp>
      <p:sp>
        <p:nvSpPr>
          <p:cNvPr id="18435" name="Rectangle 3"/>
          <p:cNvSpPr>
            <a:spLocks noChangeArrowheads="1"/>
          </p:cNvSpPr>
          <p:nvPr/>
        </p:nvSpPr>
        <p:spPr bwMode="auto">
          <a:xfrm>
            <a:off x="2347595" y="1205034"/>
            <a:ext cx="7496810" cy="630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00206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sz="1700" dirty="0">
                <a:solidFill>
                  <a:srgbClr val="000000"/>
                </a:solidFill>
              </a:rPr>
              <a:t>Diamonds represent relationship sets.</a:t>
            </a:r>
          </a:p>
        </p:txBody>
      </p:sp>
      <p:pic>
        <p:nvPicPr>
          <p:cNvPr id="18436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0208" y="2012264"/>
            <a:ext cx="4804855" cy="9829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949245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9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Relationship Sets (Cont.)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077914"/>
            <a:ext cx="7621047" cy="1250759"/>
          </a:xfrm>
        </p:spPr>
        <p:txBody>
          <a:bodyPr/>
          <a:lstStyle/>
          <a:p>
            <a:r>
              <a:rPr lang="en-US" altLang="en-US" dirty="0"/>
              <a:t>An attribute can also be associated with a relationship set.</a:t>
            </a:r>
          </a:p>
          <a:p>
            <a:r>
              <a:rPr lang="en-US" altLang="en-US" dirty="0"/>
              <a:t>For instance, the </a:t>
            </a:r>
            <a:r>
              <a:rPr lang="en-US" altLang="en-US" i="1" dirty="0"/>
              <a:t>advisor </a:t>
            </a:r>
            <a:r>
              <a:rPr lang="en-US" altLang="en-US" dirty="0"/>
              <a:t>relationship set between entity sets </a:t>
            </a:r>
            <a:r>
              <a:rPr lang="en-US" altLang="en-US" i="1" dirty="0"/>
              <a:t>instructor </a:t>
            </a:r>
            <a:r>
              <a:rPr lang="en-US" altLang="en-US" dirty="0"/>
              <a:t>and </a:t>
            </a:r>
            <a:r>
              <a:rPr lang="en-US" altLang="en-US" i="1" dirty="0"/>
              <a:t>student </a:t>
            </a:r>
            <a:r>
              <a:rPr lang="en-US" altLang="en-US" dirty="0"/>
              <a:t>may have the attribute </a:t>
            </a:r>
            <a:r>
              <a:rPr lang="en-US" altLang="en-US" i="1" dirty="0"/>
              <a:t>date </a:t>
            </a:r>
            <a:r>
              <a:rPr lang="en-US" altLang="en-US" dirty="0"/>
              <a:t>which tracks when the student started being associated with the advisor</a:t>
            </a:r>
          </a:p>
        </p:txBody>
      </p:sp>
      <p:pic>
        <p:nvPicPr>
          <p:cNvPr id="1946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4745" y="2511552"/>
            <a:ext cx="5298478" cy="25131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613123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4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Relationship Sets with Attributes</a:t>
            </a:r>
          </a:p>
        </p:txBody>
      </p:sp>
      <p:pic>
        <p:nvPicPr>
          <p:cNvPr id="2048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7351" y="1587500"/>
            <a:ext cx="6932613" cy="201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690006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5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Roles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41350"/>
            <a:ext cx="7888097" cy="1476375"/>
          </a:xfrm>
        </p:spPr>
        <p:txBody>
          <a:bodyPr/>
          <a:lstStyle/>
          <a:p>
            <a:r>
              <a:rPr kumimoji="0" lang="en-US" altLang="en-US" dirty="0"/>
              <a:t>Entity sets of a relationship need not be distinct</a:t>
            </a:r>
          </a:p>
          <a:p>
            <a:pPr lvl="1"/>
            <a:r>
              <a:rPr kumimoji="0" lang="en-US" altLang="en-US" dirty="0">
                <a:ea typeface="ＭＳ Ｐゴシック" panose="020B0600070205080204" pitchFamily="34" charset="-128"/>
              </a:rPr>
              <a:t>Each occurrence of an entity set plays a “role” in the relationship</a:t>
            </a:r>
            <a:endParaRPr lang="en-US" altLang="en-US" dirty="0">
              <a:ea typeface="ＭＳ Ｐゴシック" panose="020B0600070205080204" pitchFamily="34" charset="-128"/>
            </a:endParaRPr>
          </a:p>
          <a:p>
            <a:r>
              <a:rPr lang="en-US" altLang="en-US" dirty="0"/>
              <a:t>The labels “</a:t>
            </a:r>
            <a:r>
              <a:rPr lang="en-US" altLang="ja-JP" i="1" dirty="0" err="1"/>
              <a:t>course_id</a:t>
            </a:r>
            <a:r>
              <a:rPr lang="en-US" altLang="en-US" dirty="0"/>
              <a:t>”</a:t>
            </a:r>
            <a:r>
              <a:rPr lang="en-US" altLang="ja-JP" dirty="0"/>
              <a:t> and </a:t>
            </a:r>
            <a:r>
              <a:rPr lang="en-US" altLang="en-US" dirty="0"/>
              <a:t>“</a:t>
            </a:r>
            <a:r>
              <a:rPr lang="en-US" altLang="ja-JP" i="1" dirty="0" err="1"/>
              <a:t>prereq_id</a:t>
            </a:r>
            <a:r>
              <a:rPr lang="en-US" altLang="en-US" dirty="0"/>
              <a:t>”</a:t>
            </a:r>
            <a:r>
              <a:rPr lang="en-US" altLang="ja-JP" dirty="0"/>
              <a:t> are called </a:t>
            </a:r>
            <a:r>
              <a:rPr lang="en-US" altLang="ja-JP" b="1" dirty="0">
                <a:solidFill>
                  <a:srgbClr val="002060"/>
                </a:solidFill>
              </a:rPr>
              <a:t>roles</a:t>
            </a:r>
            <a:r>
              <a:rPr lang="en-US" altLang="ja-JP" dirty="0"/>
              <a:t>.</a:t>
            </a:r>
            <a:endParaRPr lang="en-US" altLang="en-US" dirty="0"/>
          </a:p>
        </p:txBody>
      </p:sp>
      <p:pic>
        <p:nvPicPr>
          <p:cNvPr id="21508" name="Picture 1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520" y="2478346"/>
            <a:ext cx="5139204" cy="15160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14440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0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Degree of a Relationship Set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093788"/>
            <a:ext cx="7558787" cy="3783012"/>
          </a:xfrm>
        </p:spPr>
        <p:txBody>
          <a:bodyPr/>
          <a:lstStyle/>
          <a:p>
            <a:r>
              <a:rPr lang="en-US" altLang="en-US" dirty="0"/>
              <a:t>Binary relationship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involve two entity sets (or degree two). 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most relationship sets in a database system are binary.</a:t>
            </a:r>
          </a:p>
          <a:p>
            <a:r>
              <a:rPr lang="en-US" altLang="en-US" dirty="0"/>
              <a:t>Relationships between more than two entity sets are rare.  Most relationships are binary. (More on this later.)</a:t>
            </a:r>
          </a:p>
          <a:p>
            <a:pPr lvl="1">
              <a:buClr>
                <a:srgbClr val="FF9933"/>
              </a:buClr>
            </a:pPr>
            <a:r>
              <a:rPr lang="en-US" altLang="en-US" dirty="0">
                <a:ea typeface="ＭＳ Ｐゴシック" panose="020B0600070205080204" pitchFamily="34" charset="-128"/>
              </a:rPr>
              <a:t>Example: </a:t>
            </a:r>
            <a:r>
              <a:rPr lang="en-US" altLang="en-US" i="1" dirty="0">
                <a:ea typeface="ＭＳ Ｐゴシック" panose="020B0600070205080204" pitchFamily="34" charset="-128"/>
              </a:rPr>
              <a:t>students</a:t>
            </a:r>
            <a:r>
              <a:rPr lang="en-US" altLang="en-US" dirty="0">
                <a:ea typeface="ＭＳ Ｐゴシック" panose="020B0600070205080204" pitchFamily="34" charset="-128"/>
              </a:rPr>
              <a:t> work on research </a:t>
            </a:r>
            <a:r>
              <a:rPr lang="en-US" altLang="en-US" i="1" dirty="0">
                <a:ea typeface="ＭＳ Ｐゴシック" panose="020B0600070205080204" pitchFamily="34" charset="-128"/>
              </a:rPr>
              <a:t>projects</a:t>
            </a:r>
            <a:r>
              <a:rPr lang="en-US" altLang="en-US" dirty="0">
                <a:ea typeface="ＭＳ Ｐゴシック" panose="020B0600070205080204" pitchFamily="34" charset="-128"/>
              </a:rPr>
              <a:t> under the guidance of an </a:t>
            </a:r>
            <a:r>
              <a:rPr lang="en-US" altLang="en-US" i="1" dirty="0">
                <a:ea typeface="ＭＳ Ｐゴシック" panose="020B0600070205080204" pitchFamily="34" charset="-128"/>
              </a:rPr>
              <a:t>instructor</a:t>
            </a:r>
            <a:r>
              <a:rPr lang="en-US" altLang="en-US" dirty="0">
                <a:ea typeface="ＭＳ Ｐゴシック" panose="020B0600070205080204" pitchFamily="34" charset="-128"/>
              </a:rPr>
              <a:t>. </a:t>
            </a:r>
          </a:p>
          <a:p>
            <a:pPr lvl="1">
              <a:buClr>
                <a:srgbClr val="FF9933"/>
              </a:buClr>
            </a:pPr>
            <a:r>
              <a:rPr lang="en-US" altLang="en-US" dirty="0">
                <a:ea typeface="ＭＳ Ｐゴシック" panose="020B0600070205080204" pitchFamily="34" charset="-128"/>
              </a:rPr>
              <a:t>relationship </a:t>
            </a:r>
            <a:r>
              <a:rPr lang="en-US" altLang="en-US" i="1" dirty="0" err="1">
                <a:ea typeface="ＭＳ Ｐゴシック" panose="020B0600070205080204" pitchFamily="34" charset="-128"/>
              </a:rPr>
              <a:t>proj_guide</a:t>
            </a:r>
            <a:r>
              <a:rPr lang="en-US" altLang="en-US" dirty="0">
                <a:ea typeface="ＭＳ Ｐゴシック" panose="020B0600070205080204" pitchFamily="34" charset="-128"/>
              </a:rPr>
              <a:t> is a ternary relationship between </a:t>
            </a:r>
            <a:r>
              <a:rPr lang="en-US" altLang="en-US" i="1" dirty="0">
                <a:ea typeface="ＭＳ Ｐゴシック" panose="020B0600070205080204" pitchFamily="34" charset="-128"/>
              </a:rPr>
              <a:t>instructor, student, </a:t>
            </a:r>
            <a:r>
              <a:rPr lang="en-US" altLang="en-US" dirty="0">
                <a:ea typeface="ＭＳ Ｐゴシック" panose="020B0600070205080204" pitchFamily="34" charset="-128"/>
              </a:rPr>
              <a:t>and </a:t>
            </a:r>
            <a:r>
              <a:rPr lang="en-US" altLang="en-US" i="1" dirty="0">
                <a:ea typeface="ＭＳ Ｐゴシック" panose="020B0600070205080204" pitchFamily="34" charset="-128"/>
              </a:rPr>
              <a:t>project</a:t>
            </a:r>
            <a:endParaRPr kumimoji="0" lang="en-US" altLang="en-US" dirty="0">
              <a:ea typeface="ＭＳ Ｐゴシック" panose="020B0600070205080204" pitchFamily="34" charset="-128"/>
            </a:endParaRPr>
          </a:p>
          <a:p>
            <a:pPr lvl="1"/>
            <a:endParaRPr lang="en-US" altLang="en-US" sz="2000" dirty="0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768306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978" name="Rectangle 2"/>
          <p:cNvSpPr>
            <a:spLocks noGrp="1" noChangeArrowheads="1"/>
          </p:cNvSpPr>
          <p:nvPr>
            <p:ph type="title"/>
          </p:nvPr>
        </p:nvSpPr>
        <p:spPr>
          <a:xfrm>
            <a:off x="2171700" y="53975"/>
            <a:ext cx="8496300" cy="609600"/>
          </a:xfrm>
        </p:spPr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Non-binary Relationship Sets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305235" y="1184276"/>
            <a:ext cx="7634796" cy="1680845"/>
          </a:xfrm>
        </p:spPr>
        <p:txBody>
          <a:bodyPr/>
          <a:lstStyle/>
          <a:p>
            <a:r>
              <a:rPr lang="en-US" altLang="en-US" dirty="0"/>
              <a:t>Most relationship sets are binary</a:t>
            </a:r>
          </a:p>
          <a:p>
            <a:r>
              <a:rPr lang="en-US" altLang="en-US" dirty="0"/>
              <a:t>There are  occasions when it is more convenient to represent relationships as non-binary.</a:t>
            </a:r>
          </a:p>
          <a:p>
            <a:r>
              <a:rPr lang="en-US" altLang="en-US" dirty="0"/>
              <a:t>E-R Diagram with a Ternary Relationship</a:t>
            </a:r>
          </a:p>
          <a:p>
            <a:endParaRPr lang="en-US" altLang="en-US" dirty="0"/>
          </a:p>
          <a:p>
            <a:endParaRPr lang="en-US" altLang="en-US" dirty="0"/>
          </a:p>
        </p:txBody>
      </p:sp>
      <p:pic>
        <p:nvPicPr>
          <p:cNvPr id="23556" name="Picture 2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5953" y="2755393"/>
            <a:ext cx="5098159" cy="19632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656452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Complex Attributes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63638"/>
            <a:ext cx="7753859" cy="3335210"/>
          </a:xfrm>
        </p:spPr>
        <p:txBody>
          <a:bodyPr/>
          <a:lstStyle/>
          <a:p>
            <a:r>
              <a:rPr lang="en-US" altLang="en-US" dirty="0"/>
              <a:t>Attribute types:</a:t>
            </a:r>
          </a:p>
          <a:p>
            <a:pPr lvl="1"/>
            <a:r>
              <a:rPr lang="en-US" altLang="en-US" b="1" dirty="0">
                <a:solidFill>
                  <a:srgbClr val="002060"/>
                </a:solidFill>
                <a:ea typeface="ＭＳ Ｐゴシック" panose="020B0600070205080204" pitchFamily="34" charset="-128"/>
              </a:rPr>
              <a:t>Simple</a:t>
            </a:r>
            <a:r>
              <a:rPr lang="en-US" altLang="en-US" dirty="0">
                <a:ea typeface="ＭＳ Ｐゴシック" panose="020B0600070205080204" pitchFamily="34" charset="-128"/>
              </a:rPr>
              <a:t> and </a:t>
            </a:r>
            <a:r>
              <a:rPr lang="en-US" altLang="en-US" b="1" dirty="0">
                <a:solidFill>
                  <a:srgbClr val="002060"/>
                </a:solidFill>
                <a:ea typeface="ＭＳ Ｐゴシック" panose="020B0600070205080204" pitchFamily="34" charset="-128"/>
              </a:rPr>
              <a:t>composite</a:t>
            </a:r>
            <a:r>
              <a:rPr lang="en-US" altLang="en-US" dirty="0">
                <a:ea typeface="ＭＳ Ｐゴシック" panose="020B0600070205080204" pitchFamily="34" charset="-128"/>
              </a:rPr>
              <a:t> attributes.</a:t>
            </a:r>
          </a:p>
          <a:p>
            <a:pPr lvl="1"/>
            <a:r>
              <a:rPr lang="en-US" altLang="en-US" b="1" dirty="0">
                <a:solidFill>
                  <a:srgbClr val="002060"/>
                </a:solidFill>
                <a:ea typeface="ＭＳ Ｐゴシック" panose="020B0600070205080204" pitchFamily="34" charset="-128"/>
              </a:rPr>
              <a:t>Single-valued</a:t>
            </a:r>
            <a:r>
              <a:rPr lang="en-US" altLang="en-US" dirty="0">
                <a:ea typeface="ＭＳ Ｐゴシック" panose="020B0600070205080204" pitchFamily="34" charset="-128"/>
              </a:rPr>
              <a:t> and </a:t>
            </a:r>
            <a:r>
              <a:rPr lang="en-US" altLang="en-US" b="1" dirty="0">
                <a:solidFill>
                  <a:srgbClr val="002060"/>
                </a:solidFill>
                <a:ea typeface="ＭＳ Ｐゴシック" panose="020B0600070205080204" pitchFamily="34" charset="-128"/>
              </a:rPr>
              <a:t>multivalued</a:t>
            </a:r>
            <a:r>
              <a:rPr lang="en-US" altLang="en-US" dirty="0">
                <a:ea typeface="ＭＳ Ｐゴシック" panose="020B0600070205080204" pitchFamily="34" charset="-128"/>
              </a:rPr>
              <a:t> attributes</a:t>
            </a:r>
          </a:p>
          <a:p>
            <a:pPr lvl="2"/>
            <a:r>
              <a:rPr lang="en-US" altLang="en-US" dirty="0">
                <a:ea typeface="ＭＳ Ｐゴシック" panose="020B0600070205080204" pitchFamily="34" charset="-128"/>
              </a:rPr>
              <a:t>Example: multivalued attribute: </a:t>
            </a:r>
            <a:r>
              <a:rPr lang="en-US" altLang="en-US" i="1" dirty="0" err="1">
                <a:ea typeface="ＭＳ Ｐゴシック" panose="020B0600070205080204" pitchFamily="34" charset="-128"/>
              </a:rPr>
              <a:t>phone_numbers</a:t>
            </a:r>
            <a:endParaRPr lang="en-US" altLang="en-US" i="1" dirty="0">
              <a:ea typeface="ＭＳ Ｐゴシック" panose="020B0600070205080204" pitchFamily="34" charset="-128"/>
            </a:endParaRPr>
          </a:p>
          <a:p>
            <a:pPr lvl="1"/>
            <a:r>
              <a:rPr lang="en-US" altLang="en-US" b="1" dirty="0">
                <a:solidFill>
                  <a:srgbClr val="002060"/>
                </a:solidFill>
                <a:ea typeface="ＭＳ Ｐゴシック" panose="020B0600070205080204" pitchFamily="34" charset="-128"/>
              </a:rPr>
              <a:t>Derived</a:t>
            </a:r>
            <a:r>
              <a:rPr lang="en-US" altLang="en-US" dirty="0">
                <a:ea typeface="ＭＳ Ｐゴシック" panose="020B0600070205080204" pitchFamily="34" charset="-128"/>
              </a:rPr>
              <a:t> attributes</a:t>
            </a:r>
          </a:p>
          <a:p>
            <a:pPr lvl="2"/>
            <a:r>
              <a:rPr lang="en-US" altLang="en-US" dirty="0">
                <a:ea typeface="ＭＳ Ｐゴシック" panose="020B0600070205080204" pitchFamily="34" charset="-128"/>
              </a:rPr>
              <a:t>Can be computed from other attributes</a:t>
            </a:r>
          </a:p>
          <a:p>
            <a:pPr lvl="2"/>
            <a:r>
              <a:rPr lang="en-US" altLang="en-US" dirty="0">
                <a:ea typeface="ＭＳ Ｐゴシック" panose="020B0600070205080204" pitchFamily="34" charset="-128"/>
              </a:rPr>
              <a:t>Example:  age, given </a:t>
            </a:r>
            <a:r>
              <a:rPr lang="en-US" altLang="en-US" dirty="0" err="1">
                <a:ea typeface="ＭＳ Ｐゴシック" panose="020B0600070205080204" pitchFamily="34" charset="-128"/>
              </a:rPr>
              <a:t>date_of_birth</a:t>
            </a:r>
            <a:endParaRPr lang="en-US" altLang="en-US" dirty="0">
              <a:ea typeface="ＭＳ Ｐゴシック" panose="020B0600070205080204" pitchFamily="34" charset="-128"/>
            </a:endParaRPr>
          </a:p>
          <a:p>
            <a:r>
              <a:rPr lang="en-US" altLang="en-US" b="1" dirty="0">
                <a:solidFill>
                  <a:srgbClr val="002060"/>
                </a:solidFill>
              </a:rPr>
              <a:t>Domain</a:t>
            </a:r>
            <a:r>
              <a:rPr lang="en-US" altLang="en-US" dirty="0"/>
              <a:t> – the set of permitted values for each attribute </a:t>
            </a:r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4406770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Composite Attributes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0" y="1163638"/>
            <a:ext cx="7558786" cy="901700"/>
          </a:xfrm>
        </p:spPr>
        <p:txBody>
          <a:bodyPr/>
          <a:lstStyle/>
          <a:p>
            <a:r>
              <a:rPr lang="en-US" altLang="en-US" dirty="0"/>
              <a:t>Composite attributes allow us to divided attributes  into subparts (other attributes).</a:t>
            </a:r>
          </a:p>
        </p:txBody>
      </p:sp>
      <p:pic>
        <p:nvPicPr>
          <p:cNvPr id="25604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7525" y="1987296"/>
            <a:ext cx="6119901" cy="18829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391030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450" name="Rectangle 2"/>
          <p:cNvSpPr>
            <a:spLocks noGrp="1" noChangeArrowheads="1"/>
          </p:cNvSpPr>
          <p:nvPr>
            <p:ph type="title"/>
          </p:nvPr>
        </p:nvSpPr>
        <p:spPr>
          <a:xfrm>
            <a:off x="2287480" y="73026"/>
            <a:ext cx="8158578" cy="639763"/>
          </a:xfrm>
        </p:spPr>
        <p:txBody>
          <a:bodyPr/>
          <a:lstStyle/>
          <a:p>
            <a:pPr>
              <a:defRPr/>
            </a:pPr>
            <a:r>
              <a:rPr lang="en-US" altLang="en-US" sz="26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Representing Complex Attributes  in ER Diagram</a:t>
            </a:r>
          </a:p>
        </p:txBody>
      </p:sp>
      <p:pic>
        <p:nvPicPr>
          <p:cNvPr id="2662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5751" y="1268414"/>
            <a:ext cx="1916113" cy="4060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149588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1" name="Picture 11" descr="16x9_BG-08.jpg">
            <a:extLst>
              <a:ext uri="{FF2B5EF4-FFF2-40B4-BE49-F238E27FC236}">
                <a16:creationId xmlns:a16="http://schemas.microsoft.com/office/drawing/2014/main" id="{DCA0F86A-02D5-F844-8AE2-43F9728A3C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E0C6D68-12D3-5146-B80B-B266B91E5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2400">
              <a:solidFill>
                <a:srgbClr val="E6B9B8"/>
              </a:solidFill>
            </a:endParaRPr>
          </a:p>
        </p:txBody>
      </p:sp>
      <p:pic>
        <p:nvPicPr>
          <p:cNvPr id="25603" name="Picture 7">
            <a:extLst>
              <a:ext uri="{FF2B5EF4-FFF2-40B4-BE49-F238E27FC236}">
                <a16:creationId xmlns:a16="http://schemas.microsoft.com/office/drawing/2014/main" id="{B0E4FCE1-65D5-434C-9996-EEFA880639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4" name="TextBox 8">
            <a:extLst>
              <a:ext uri="{FF2B5EF4-FFF2-40B4-BE49-F238E27FC236}">
                <a16:creationId xmlns:a16="http://schemas.microsoft.com/office/drawing/2014/main" id="{6B11FA86-85D9-424A-848A-872F44A244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311401"/>
            <a:ext cx="12192000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800" i="1" dirty="0">
                <a:solidFill>
                  <a:schemeClr val="bg1"/>
                </a:solidFill>
              </a:rPr>
              <a:t>Programming and No-Programming</a:t>
            </a:r>
            <a:br>
              <a:rPr lang="en-US" altLang="en-US" sz="2800" i="1" dirty="0">
                <a:solidFill>
                  <a:schemeClr val="bg1"/>
                </a:solidFill>
              </a:rPr>
            </a:br>
            <a:r>
              <a:rPr lang="en-US" altLang="en-US" sz="2800" i="1" dirty="0">
                <a:solidFill>
                  <a:schemeClr val="bg1"/>
                </a:solidFill>
              </a:rPr>
              <a:t>Homework Directions</a:t>
            </a: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F916AC9F-F769-FB41-86FF-33E484CDD4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ts val="3200"/>
              </a:lnSpc>
              <a:spcBef>
                <a:spcPct val="0"/>
              </a:spcBef>
              <a:buNone/>
            </a:pPr>
            <a:fld id="{90347777-9F03-6D4D-9A15-765D7EB37993}" type="slidenum">
              <a:rPr lang="en-US" altLang="en-US" sz="1600" b="1">
                <a:solidFill>
                  <a:schemeClr val="bg1"/>
                </a:solidFill>
              </a:rPr>
              <a:pPr>
                <a:lnSpc>
                  <a:spcPts val="3200"/>
                </a:lnSpc>
                <a:spcBef>
                  <a:spcPct val="0"/>
                </a:spcBef>
                <a:buNone/>
              </a:pPr>
              <a:t>3</a:t>
            </a:fld>
            <a:r>
              <a:rPr lang="en-US" altLang="en-US" sz="1600" b="1" dirty="0">
                <a:solidFill>
                  <a:schemeClr val="bg1"/>
                </a:solidFill>
              </a:rPr>
              <a:t> </a:t>
            </a:r>
            <a:r>
              <a:rPr lang="en-US" altLang="en-US" sz="1600" dirty="0">
                <a:solidFill>
                  <a:schemeClr val="bg1"/>
                </a:solidFill>
              </a:rPr>
              <a:t>|</a:t>
            </a:r>
            <a:r>
              <a:rPr lang="en-US" altLang="en-US" sz="1600" b="1" dirty="0">
                <a:solidFill>
                  <a:schemeClr val="bg1"/>
                </a:solidFill>
              </a:rPr>
              <a:t> </a:t>
            </a:r>
            <a:r>
              <a:rPr lang="en-US" altLang="en-US" sz="1600" i="1" dirty="0">
                <a:solidFill>
                  <a:schemeClr val="bg1"/>
                </a:solidFill>
              </a:rPr>
              <a:t>W4111_02_S20:  Introduction to Databases -- Lecture  3,4</a:t>
            </a:r>
          </a:p>
        </p:txBody>
      </p:sp>
    </p:spTree>
    <p:extLst>
      <p:ext uri="{BB962C8B-B14F-4D97-AF65-F5344CB8AC3E}">
        <p14:creationId xmlns:p14="http://schemas.microsoft.com/office/powerpoint/2010/main" val="27062041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1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Mapping Cardinality Constraints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0" y="1093788"/>
            <a:ext cx="7612170" cy="4114800"/>
          </a:xfrm>
        </p:spPr>
        <p:txBody>
          <a:bodyPr/>
          <a:lstStyle/>
          <a:p>
            <a:r>
              <a:rPr lang="en-US" altLang="en-US" dirty="0"/>
              <a:t>Express the number of entities to which another entity can be associated via a relationship set.</a:t>
            </a:r>
          </a:p>
          <a:p>
            <a:r>
              <a:rPr lang="en-US" altLang="en-US" dirty="0"/>
              <a:t>Most useful in describing binary relationship sets.</a:t>
            </a:r>
          </a:p>
          <a:p>
            <a:r>
              <a:rPr lang="en-US" altLang="en-US" dirty="0"/>
              <a:t>For a binary relationship set the mapping cardinality must be one of the following types: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One to one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One to many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Many to one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Many to many </a:t>
            </a:r>
          </a:p>
        </p:txBody>
      </p:sp>
    </p:spTree>
    <p:extLst>
      <p:ext uri="{BB962C8B-B14F-4D97-AF65-F5344CB8AC3E}">
        <p14:creationId xmlns:p14="http://schemas.microsoft.com/office/powerpoint/2010/main" val="37532160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2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Mapping Cardinalities</a:t>
            </a:r>
          </a:p>
        </p:txBody>
      </p:sp>
      <p:sp>
        <p:nvSpPr>
          <p:cNvPr id="28675" name="Text Box 3"/>
          <p:cNvSpPr txBox="1">
            <a:spLocks noChangeArrowheads="1"/>
          </p:cNvSpPr>
          <p:nvPr/>
        </p:nvSpPr>
        <p:spPr bwMode="auto">
          <a:xfrm>
            <a:off x="4053459" y="4675887"/>
            <a:ext cx="14160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en-US" sz="1700" dirty="0">
                <a:solidFill>
                  <a:srgbClr val="000000"/>
                </a:solidFill>
              </a:rPr>
              <a:t>One to one</a:t>
            </a:r>
          </a:p>
        </p:txBody>
      </p:sp>
      <p:sp>
        <p:nvSpPr>
          <p:cNvPr id="28676" name="Text Box 4"/>
          <p:cNvSpPr txBox="1">
            <a:spLocks noChangeArrowheads="1"/>
          </p:cNvSpPr>
          <p:nvPr/>
        </p:nvSpPr>
        <p:spPr bwMode="auto">
          <a:xfrm>
            <a:off x="7789697" y="4679855"/>
            <a:ext cx="1487487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en-US" sz="1700" dirty="0">
                <a:solidFill>
                  <a:srgbClr val="000000"/>
                </a:solidFill>
              </a:rPr>
              <a:t>One to many</a:t>
            </a:r>
          </a:p>
        </p:txBody>
      </p:sp>
      <p:sp>
        <p:nvSpPr>
          <p:cNvPr id="28677" name="Text Box 5"/>
          <p:cNvSpPr txBox="1">
            <a:spLocks noChangeArrowheads="1"/>
          </p:cNvSpPr>
          <p:nvPr/>
        </p:nvSpPr>
        <p:spPr bwMode="auto">
          <a:xfrm>
            <a:off x="3012821" y="5267580"/>
            <a:ext cx="6069290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en-US" sz="1700" dirty="0">
                <a:solidFill>
                  <a:srgbClr val="000000"/>
                </a:solidFill>
              </a:rPr>
              <a:t>Note: Some elements in </a:t>
            </a:r>
            <a:r>
              <a:rPr kumimoji="1" lang="en-US" altLang="en-US" sz="1700" i="1" dirty="0">
                <a:solidFill>
                  <a:srgbClr val="000000"/>
                </a:solidFill>
              </a:rPr>
              <a:t>A</a:t>
            </a:r>
            <a:r>
              <a:rPr kumimoji="1" lang="en-US" altLang="en-US" sz="1700" dirty="0">
                <a:solidFill>
                  <a:srgbClr val="000000"/>
                </a:solidFill>
              </a:rPr>
              <a:t> and </a:t>
            </a:r>
            <a:r>
              <a:rPr kumimoji="1" lang="en-US" altLang="en-US" sz="1700" i="1" dirty="0">
                <a:solidFill>
                  <a:srgbClr val="000000"/>
                </a:solidFill>
              </a:rPr>
              <a:t>B</a:t>
            </a:r>
            <a:r>
              <a:rPr kumimoji="1" lang="en-US" altLang="en-US" sz="1700" dirty="0">
                <a:solidFill>
                  <a:srgbClr val="000000"/>
                </a:solidFill>
              </a:rPr>
              <a:t> may not be mapped to any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en-US" sz="1700" dirty="0">
                <a:solidFill>
                  <a:srgbClr val="000000"/>
                </a:solidFill>
              </a:rPr>
              <a:t>elements in the other set</a:t>
            </a:r>
          </a:p>
        </p:txBody>
      </p:sp>
      <p:pic>
        <p:nvPicPr>
          <p:cNvPr id="28678" name="Picture 7" descr="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5680" y="1389380"/>
            <a:ext cx="5939028" cy="30257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16920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2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Mapping Cardinalities </a:t>
            </a:r>
          </a:p>
        </p:txBody>
      </p:sp>
      <p:sp>
        <p:nvSpPr>
          <p:cNvPr id="29699" name="Text Box 3"/>
          <p:cNvSpPr txBox="1">
            <a:spLocks noChangeArrowheads="1"/>
          </p:cNvSpPr>
          <p:nvPr/>
        </p:nvSpPr>
        <p:spPr bwMode="auto">
          <a:xfrm>
            <a:off x="3808922" y="4593781"/>
            <a:ext cx="1689671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en-US" sz="1700" dirty="0">
                <a:solidFill>
                  <a:srgbClr val="000000"/>
                </a:solidFill>
              </a:rPr>
              <a:t>Many to one</a:t>
            </a:r>
          </a:p>
        </p:txBody>
      </p:sp>
      <p:sp>
        <p:nvSpPr>
          <p:cNvPr id="29700" name="Text Box 4"/>
          <p:cNvSpPr txBox="1">
            <a:spLocks noChangeArrowheads="1"/>
          </p:cNvSpPr>
          <p:nvPr/>
        </p:nvSpPr>
        <p:spPr bwMode="auto">
          <a:xfrm>
            <a:off x="7486207" y="4632453"/>
            <a:ext cx="160972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en-US" sz="1700" dirty="0">
                <a:solidFill>
                  <a:srgbClr val="000000"/>
                </a:solidFill>
              </a:rPr>
              <a:t>Many to many</a:t>
            </a:r>
          </a:p>
        </p:txBody>
      </p:sp>
      <p:sp>
        <p:nvSpPr>
          <p:cNvPr id="29701" name="Text Box 5"/>
          <p:cNvSpPr txBox="1">
            <a:spLocks noChangeArrowheads="1"/>
          </p:cNvSpPr>
          <p:nvPr/>
        </p:nvSpPr>
        <p:spPr bwMode="auto">
          <a:xfrm>
            <a:off x="3031110" y="5126039"/>
            <a:ext cx="6045181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en-US" sz="1700" dirty="0">
                <a:solidFill>
                  <a:srgbClr val="000000"/>
                </a:solidFill>
              </a:rPr>
              <a:t>Note: Some elements in A and B may not be mapped to any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en-US" sz="1700" dirty="0">
                <a:solidFill>
                  <a:srgbClr val="000000"/>
                </a:solidFill>
              </a:rPr>
              <a:t>elements in the other set</a:t>
            </a:r>
          </a:p>
        </p:txBody>
      </p:sp>
      <p:pic>
        <p:nvPicPr>
          <p:cNvPr id="29702" name="Picture 7" descr="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6313" y="1277157"/>
            <a:ext cx="5851524" cy="3053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200477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5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sz="24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Representing Cardinality Constraints in ER Diagram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33475"/>
            <a:ext cx="7647681" cy="2744788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/>
              <a:t>We express cardinality constraints by drawing either a directed line (</a:t>
            </a:r>
            <a:r>
              <a:rPr lang="en-US" altLang="en-US" dirty="0">
                <a:sym typeface="Symbol" panose="05050102010706020507" pitchFamily="18" charset="2"/>
              </a:rPr>
              <a:t>), signifying “one,” or an undirected line (—), signifying “many,” between the relationship set and the entity set.</a:t>
            </a:r>
          </a:p>
          <a:p>
            <a:pPr>
              <a:lnSpc>
                <a:spcPct val="90000"/>
              </a:lnSpc>
              <a:buFont typeface="Monotype Sorts" charset="2"/>
              <a:buNone/>
            </a:pPr>
            <a:endParaRPr lang="en-US" altLang="en-US" sz="800" dirty="0">
              <a:sym typeface="Symbol" panose="05050102010706020507" pitchFamily="18" charset="2"/>
            </a:endParaRPr>
          </a:p>
          <a:p>
            <a:pPr>
              <a:lnSpc>
                <a:spcPct val="90000"/>
              </a:lnSpc>
            </a:pPr>
            <a:r>
              <a:rPr lang="en-US" altLang="en-US" dirty="0"/>
              <a:t>One-to-one relationship between an </a:t>
            </a:r>
            <a:r>
              <a:rPr lang="en-US" altLang="en-US" i="1" dirty="0"/>
              <a:t>instructor</a:t>
            </a:r>
            <a:r>
              <a:rPr lang="en-US" altLang="en-US" dirty="0"/>
              <a:t> and a </a:t>
            </a:r>
            <a:r>
              <a:rPr lang="en-US" altLang="en-US" i="1" dirty="0"/>
              <a:t>student </a:t>
            </a:r>
            <a:r>
              <a:rPr lang="en-US" altLang="en-US" dirty="0"/>
              <a:t>:</a:t>
            </a:r>
          </a:p>
          <a:p>
            <a:pPr lvl="1">
              <a:lnSpc>
                <a:spcPct val="90000"/>
              </a:lnSpc>
            </a:pPr>
            <a:r>
              <a:rPr lang="en-US" altLang="en-US" dirty="0">
                <a:ea typeface="ＭＳ Ｐゴシック" panose="020B0600070205080204" pitchFamily="34" charset="-128"/>
              </a:rPr>
              <a:t>A student is associated with at most one </a:t>
            </a:r>
            <a:r>
              <a:rPr lang="en-US" altLang="en-US" i="1" dirty="0">
                <a:ea typeface="ＭＳ Ｐゴシック" panose="020B0600070205080204" pitchFamily="34" charset="-128"/>
              </a:rPr>
              <a:t>instructor</a:t>
            </a:r>
            <a:r>
              <a:rPr lang="en-US" altLang="en-US" dirty="0">
                <a:ea typeface="ＭＳ Ｐゴシック" panose="020B0600070205080204" pitchFamily="34" charset="-128"/>
              </a:rPr>
              <a:t> via the relationship </a:t>
            </a:r>
            <a:r>
              <a:rPr lang="en-US" altLang="en-US" i="1" dirty="0">
                <a:ea typeface="ＭＳ Ｐゴシック" panose="020B0600070205080204" pitchFamily="34" charset="-128"/>
              </a:rPr>
              <a:t>advisor</a:t>
            </a:r>
          </a:p>
          <a:p>
            <a:pPr lvl="1">
              <a:lnSpc>
                <a:spcPct val="90000"/>
              </a:lnSpc>
            </a:pPr>
            <a:r>
              <a:rPr lang="en-US" altLang="en-US" dirty="0">
                <a:ea typeface="ＭＳ Ｐゴシック" panose="020B0600070205080204" pitchFamily="34" charset="-128"/>
              </a:rPr>
              <a:t>A </a:t>
            </a:r>
            <a:r>
              <a:rPr lang="en-US" altLang="en-US" i="1" dirty="0">
                <a:ea typeface="ＭＳ Ｐゴシック" panose="020B0600070205080204" pitchFamily="34" charset="-128"/>
              </a:rPr>
              <a:t>student</a:t>
            </a:r>
            <a:r>
              <a:rPr lang="en-US" altLang="en-US" dirty="0">
                <a:ea typeface="ＭＳ Ｐゴシック" panose="020B0600070205080204" pitchFamily="34" charset="-128"/>
              </a:rPr>
              <a:t> is associated with at most one </a:t>
            </a:r>
            <a:r>
              <a:rPr lang="en-US" altLang="en-US" i="1" dirty="0">
                <a:ea typeface="ＭＳ Ｐゴシック" panose="020B0600070205080204" pitchFamily="34" charset="-128"/>
              </a:rPr>
              <a:t>department</a:t>
            </a:r>
            <a:r>
              <a:rPr lang="en-US" altLang="en-US" dirty="0">
                <a:ea typeface="ＭＳ Ｐゴシック" panose="020B0600070205080204" pitchFamily="34" charset="-128"/>
              </a:rPr>
              <a:t> via </a:t>
            </a:r>
            <a:r>
              <a:rPr lang="en-US" altLang="en-US" i="1" dirty="0" err="1">
                <a:ea typeface="ＭＳ Ｐゴシック" panose="020B0600070205080204" pitchFamily="34" charset="-128"/>
              </a:rPr>
              <a:t>stud_dept</a:t>
            </a:r>
            <a:endParaRPr lang="en-US" altLang="en-US" dirty="0">
              <a:ea typeface="ＭＳ Ｐゴシック" panose="020B0600070205080204" pitchFamily="34" charset="-128"/>
            </a:endParaRPr>
          </a:p>
        </p:txBody>
      </p:sp>
      <p:pic>
        <p:nvPicPr>
          <p:cNvPr id="30724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418"/>
          <a:stretch>
            <a:fillRect/>
          </a:stretch>
        </p:blipFill>
        <p:spPr bwMode="auto">
          <a:xfrm>
            <a:off x="3791713" y="3654347"/>
            <a:ext cx="5534851" cy="1453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212764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690" name="Rectangle 2"/>
          <p:cNvSpPr>
            <a:spLocks noGrp="1" noChangeArrowheads="1"/>
          </p:cNvSpPr>
          <p:nvPr>
            <p:ph type="title"/>
          </p:nvPr>
        </p:nvSpPr>
        <p:spPr>
          <a:xfrm>
            <a:off x="2343150" y="95250"/>
            <a:ext cx="8077200" cy="609600"/>
          </a:xfrm>
        </p:spPr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One-to-Many Relationship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7481" y="1087438"/>
            <a:ext cx="7643672" cy="1582610"/>
          </a:xfrm>
        </p:spPr>
        <p:txBody>
          <a:bodyPr/>
          <a:lstStyle/>
          <a:p>
            <a:r>
              <a:rPr lang="en-US" altLang="en-US" dirty="0"/>
              <a:t>one-to-many relationship between an </a:t>
            </a:r>
            <a:r>
              <a:rPr lang="en-US" altLang="en-US" i="1" dirty="0"/>
              <a:t>instructor</a:t>
            </a:r>
            <a:r>
              <a:rPr lang="en-US" altLang="en-US" dirty="0"/>
              <a:t> and a </a:t>
            </a:r>
            <a:r>
              <a:rPr lang="en-US" altLang="en-US" i="1" dirty="0"/>
              <a:t>student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an instructor is associated with several (including 0) students via </a:t>
            </a:r>
            <a:r>
              <a:rPr lang="en-US" altLang="en-US" i="1" dirty="0">
                <a:ea typeface="ＭＳ Ｐゴシック" panose="020B0600070205080204" pitchFamily="34" charset="-128"/>
              </a:rPr>
              <a:t>advisor 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a student is associated with at most one instructor via advisor, </a:t>
            </a:r>
          </a:p>
        </p:txBody>
      </p:sp>
      <p:pic>
        <p:nvPicPr>
          <p:cNvPr id="31748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459" b="44698"/>
          <a:stretch>
            <a:fillRect/>
          </a:stretch>
        </p:blipFill>
        <p:spPr bwMode="auto">
          <a:xfrm>
            <a:off x="3864864" y="2372472"/>
            <a:ext cx="5152400" cy="14971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537963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738" name="Rectangle 2"/>
          <p:cNvSpPr>
            <a:spLocks noGrp="1" noChangeArrowheads="1"/>
          </p:cNvSpPr>
          <p:nvPr>
            <p:ph type="title"/>
          </p:nvPr>
        </p:nvSpPr>
        <p:spPr>
          <a:xfrm>
            <a:off x="2376488" y="225425"/>
            <a:ext cx="8113712" cy="457200"/>
          </a:xfrm>
        </p:spPr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Many-to-One Relationships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69725" y="1108012"/>
            <a:ext cx="7752101" cy="1814512"/>
          </a:xfrm>
        </p:spPr>
        <p:txBody>
          <a:bodyPr/>
          <a:lstStyle/>
          <a:p>
            <a:r>
              <a:rPr lang="en-US" altLang="en-US" dirty="0"/>
              <a:t>In a many-to-one relationship between an </a:t>
            </a:r>
            <a:r>
              <a:rPr lang="en-US" altLang="en-US" i="1" dirty="0"/>
              <a:t>instructor</a:t>
            </a:r>
            <a:r>
              <a:rPr lang="en-US" altLang="en-US" dirty="0"/>
              <a:t> and a </a:t>
            </a:r>
            <a:r>
              <a:rPr lang="en-US" altLang="en-US" i="1" dirty="0"/>
              <a:t>student, 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an instructor</a:t>
            </a:r>
            <a:r>
              <a:rPr lang="en-US" altLang="en-US" i="1" dirty="0">
                <a:ea typeface="ＭＳ Ｐゴシック" panose="020B0600070205080204" pitchFamily="34" charset="-128"/>
              </a:rPr>
              <a:t> </a:t>
            </a:r>
            <a:r>
              <a:rPr lang="en-US" altLang="en-US" dirty="0">
                <a:ea typeface="ＭＳ Ｐゴシック" panose="020B0600070205080204" pitchFamily="34" charset="-128"/>
              </a:rPr>
              <a:t> is associated with at most one student via </a:t>
            </a:r>
            <a:r>
              <a:rPr lang="en-US" altLang="en-US" i="1" dirty="0">
                <a:ea typeface="ＭＳ Ｐゴシック" panose="020B0600070205080204" pitchFamily="34" charset="-128"/>
              </a:rPr>
              <a:t>advisor</a:t>
            </a:r>
            <a:r>
              <a:rPr lang="en-US" altLang="en-US" dirty="0">
                <a:ea typeface="ＭＳ Ｐゴシック" panose="020B0600070205080204" pitchFamily="34" charset="-128"/>
              </a:rPr>
              <a:t>, 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and a student is associated with several (including 0) instructors via </a:t>
            </a:r>
            <a:r>
              <a:rPr lang="en-US" altLang="en-US" i="1" dirty="0">
                <a:ea typeface="ＭＳ Ｐゴシック" panose="020B0600070205080204" pitchFamily="34" charset="-128"/>
              </a:rPr>
              <a:t>advisor</a:t>
            </a:r>
          </a:p>
        </p:txBody>
      </p:sp>
      <p:pic>
        <p:nvPicPr>
          <p:cNvPr id="32772" name="Picture 5"/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164" b="6378"/>
          <a:stretch>
            <a:fillRect/>
          </a:stretch>
        </p:blipFill>
        <p:spPr bwMode="auto">
          <a:xfrm>
            <a:off x="3523870" y="2532455"/>
            <a:ext cx="5876163" cy="1814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73" name="Line 6"/>
          <p:cNvSpPr>
            <a:spLocks noChangeShapeType="1"/>
          </p:cNvSpPr>
          <p:nvPr/>
        </p:nvSpPr>
        <p:spPr bwMode="auto">
          <a:xfrm>
            <a:off x="7464425" y="3944939"/>
            <a:ext cx="228600" cy="15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lg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600">
              <a:solidFill>
                <a:srgbClr val="000000"/>
              </a:solidFill>
              <a:latin typeface="Helvetica" panose="020B0604020202020204" pitchFamily="34" charset="0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1522380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7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Many-to-Many Relationship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093789"/>
            <a:ext cx="7772972" cy="1546225"/>
          </a:xfrm>
        </p:spPr>
        <p:txBody>
          <a:bodyPr/>
          <a:lstStyle/>
          <a:p>
            <a:r>
              <a:rPr lang="en-US" altLang="en-US" dirty="0"/>
              <a:t>An instructor is associated with several (possibly 0) students via </a:t>
            </a:r>
            <a:r>
              <a:rPr lang="en-US" altLang="en-US" i="1" dirty="0"/>
              <a:t>advisor</a:t>
            </a:r>
          </a:p>
          <a:p>
            <a:r>
              <a:rPr lang="en-US" altLang="en-US" dirty="0"/>
              <a:t>A student is associated with several (possibly 0) instructors via </a:t>
            </a:r>
            <a:r>
              <a:rPr lang="en-US" altLang="en-US" i="1" dirty="0"/>
              <a:t>advisor</a:t>
            </a:r>
            <a:r>
              <a:rPr lang="en-US" altLang="en-US" dirty="0"/>
              <a:t> </a:t>
            </a:r>
          </a:p>
        </p:txBody>
      </p:sp>
      <p:pic>
        <p:nvPicPr>
          <p:cNvPr id="33796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2334480"/>
            <a:ext cx="6161088" cy="12607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471894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834" name="Rectangle 2"/>
          <p:cNvSpPr>
            <a:spLocks noGrp="1" noChangeArrowheads="1"/>
          </p:cNvSpPr>
          <p:nvPr>
            <p:ph type="title"/>
          </p:nvPr>
        </p:nvSpPr>
        <p:spPr>
          <a:xfrm>
            <a:off x="2820988" y="233363"/>
            <a:ext cx="7427912" cy="455612"/>
          </a:xfrm>
        </p:spPr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Total and Partial Participation</a:t>
            </a:r>
          </a:p>
        </p:txBody>
      </p:sp>
      <p:sp>
        <p:nvSpPr>
          <p:cNvPr id="34819" name="Rectangle 3"/>
          <p:cNvSpPr>
            <a:spLocks noChangeArrowheads="1"/>
          </p:cNvSpPr>
          <p:nvPr/>
        </p:nvSpPr>
        <p:spPr bwMode="auto">
          <a:xfrm>
            <a:off x="2296358" y="1068642"/>
            <a:ext cx="7762043" cy="45762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08585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00206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sz="1700" b="1" dirty="0">
                <a:solidFill>
                  <a:srgbClr val="000000"/>
                </a:solidFill>
              </a:rPr>
              <a:t>Total participation </a:t>
            </a:r>
            <a:r>
              <a:rPr kumimoji="1" lang="en-US" altLang="en-US" sz="1700" dirty="0">
                <a:solidFill>
                  <a:srgbClr val="000000"/>
                </a:solidFill>
              </a:rPr>
              <a:t>(indicated by double line):  every entity in the entity set participates in at least one relationship in the relationship set</a:t>
            </a:r>
          </a:p>
          <a:p>
            <a:pPr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CC3300"/>
              </a:buClr>
              <a:buSzPct val="90000"/>
              <a:buFont typeface="Monotype Sorts" charset="2"/>
              <a:buChar char="n"/>
            </a:pPr>
            <a:endParaRPr kumimoji="1" lang="en-US" altLang="en-US" sz="1700" dirty="0">
              <a:solidFill>
                <a:srgbClr val="000000"/>
              </a:solidFill>
            </a:endParaRPr>
          </a:p>
          <a:p>
            <a:pPr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CC3300"/>
              </a:buClr>
              <a:buSzPct val="90000"/>
              <a:buFont typeface="Monotype Sorts" charset="2"/>
              <a:buChar char="n"/>
            </a:pPr>
            <a:endParaRPr kumimoji="1" lang="en-US" altLang="en-US" sz="1700" dirty="0">
              <a:solidFill>
                <a:srgbClr val="000000"/>
              </a:solidFill>
            </a:endParaRPr>
          </a:p>
          <a:p>
            <a:pPr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CC3300"/>
              </a:buClr>
              <a:buSzPct val="90000"/>
              <a:buFont typeface="Monotype Sorts" charset="2"/>
              <a:buChar char="n"/>
            </a:pPr>
            <a:endParaRPr kumimoji="1" lang="en-US" altLang="en-US" sz="1700" dirty="0">
              <a:solidFill>
                <a:srgbClr val="000000"/>
              </a:solidFill>
            </a:endParaRPr>
          </a:p>
          <a:p>
            <a:pPr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CC3300"/>
              </a:buClr>
              <a:buSzPct val="90000"/>
              <a:buFont typeface="Monotype Sorts" charset="2"/>
              <a:buChar char="n"/>
            </a:pPr>
            <a:endParaRPr kumimoji="1" lang="en-US" altLang="en-US" sz="1700" dirty="0">
              <a:solidFill>
                <a:srgbClr val="000000"/>
              </a:solidFill>
            </a:endParaRPr>
          </a:p>
          <a:p>
            <a:pPr lvl="1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9900"/>
              </a:buClr>
              <a:buSzPct val="80000"/>
            </a:pPr>
            <a:endParaRPr kumimoji="1" lang="en-US" altLang="en-US" sz="1700" dirty="0">
              <a:solidFill>
                <a:srgbClr val="000000"/>
              </a:solidFill>
            </a:endParaRPr>
          </a:p>
          <a:p>
            <a:pPr lvl="1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9900"/>
              </a:buClr>
              <a:buSzPct val="80000"/>
            </a:pPr>
            <a:r>
              <a:rPr kumimoji="1" lang="en-US" altLang="en-US" sz="1700" dirty="0">
                <a:solidFill>
                  <a:srgbClr val="000000"/>
                </a:solidFill>
              </a:rPr>
              <a:t>participation of </a:t>
            </a:r>
            <a:r>
              <a:rPr kumimoji="1" lang="en-US" altLang="en-US" sz="1700" i="1" dirty="0">
                <a:solidFill>
                  <a:srgbClr val="000000"/>
                </a:solidFill>
              </a:rPr>
              <a:t>student  </a:t>
            </a:r>
            <a:r>
              <a:rPr kumimoji="1" lang="en-US" altLang="en-US" sz="1700" dirty="0">
                <a:solidFill>
                  <a:srgbClr val="000000"/>
                </a:solidFill>
              </a:rPr>
              <a:t>in </a:t>
            </a:r>
            <a:r>
              <a:rPr kumimoji="1" lang="en-US" altLang="en-US" sz="1700" i="1" dirty="0">
                <a:solidFill>
                  <a:srgbClr val="000000"/>
                </a:solidFill>
              </a:rPr>
              <a:t>advisor r</a:t>
            </a:r>
            <a:r>
              <a:rPr kumimoji="1" lang="en-US" altLang="en-US" sz="1700" dirty="0">
                <a:solidFill>
                  <a:srgbClr val="000000"/>
                </a:solidFill>
              </a:rPr>
              <a:t>elation is total</a:t>
            </a:r>
          </a:p>
          <a:p>
            <a:pPr marL="1200150" lvl="2" indent="-3429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33CC33"/>
              </a:buClr>
              <a:buSzPct val="90000"/>
              <a:buFont typeface="Wingdings" panose="05000000000000000000" pitchFamily="2" charset="2"/>
              <a:buChar char="§"/>
            </a:pPr>
            <a:r>
              <a:rPr kumimoji="1" lang="en-US" altLang="en-US" sz="1700" dirty="0">
                <a:solidFill>
                  <a:srgbClr val="000000"/>
                </a:solidFill>
              </a:rPr>
              <a:t> every </a:t>
            </a:r>
            <a:r>
              <a:rPr kumimoji="1" lang="en-US" altLang="en-US" sz="1700" i="1" dirty="0">
                <a:solidFill>
                  <a:srgbClr val="000000"/>
                </a:solidFill>
              </a:rPr>
              <a:t>student </a:t>
            </a:r>
            <a:r>
              <a:rPr kumimoji="1" lang="en-US" altLang="en-US" sz="1700" dirty="0">
                <a:solidFill>
                  <a:srgbClr val="000000"/>
                </a:solidFill>
              </a:rPr>
              <a:t>must have an associated instructor</a:t>
            </a:r>
          </a:p>
          <a:p>
            <a:pPr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00206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sz="1700" b="1" dirty="0">
                <a:solidFill>
                  <a:srgbClr val="000000"/>
                </a:solidFill>
              </a:rPr>
              <a:t>Partial participation</a:t>
            </a:r>
            <a:r>
              <a:rPr kumimoji="1" lang="en-US" altLang="en-US" sz="1700" dirty="0">
                <a:solidFill>
                  <a:srgbClr val="000000"/>
                </a:solidFill>
              </a:rPr>
              <a:t>:  some entities may not participate in any relationship in the relationship set</a:t>
            </a:r>
          </a:p>
          <a:p>
            <a:pPr marL="800100" lvl="1" indent="-3429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9900"/>
              </a:buClr>
              <a:buSzPct val="110000"/>
              <a:buFont typeface="Arial" panose="020B0604020202020204" pitchFamily="34" charset="0"/>
              <a:buChar char="•"/>
            </a:pPr>
            <a:r>
              <a:rPr kumimoji="1" lang="en-US" altLang="en-US" sz="1700" dirty="0">
                <a:solidFill>
                  <a:srgbClr val="000000"/>
                </a:solidFill>
              </a:rPr>
              <a:t>Example: participation of </a:t>
            </a:r>
            <a:r>
              <a:rPr kumimoji="1" lang="en-US" altLang="en-US" sz="1700" i="1" dirty="0">
                <a:solidFill>
                  <a:srgbClr val="000000"/>
                </a:solidFill>
              </a:rPr>
              <a:t>instructor</a:t>
            </a:r>
            <a:r>
              <a:rPr kumimoji="1" lang="en-US" altLang="en-US" sz="1700" dirty="0">
                <a:solidFill>
                  <a:srgbClr val="000000"/>
                </a:solidFill>
              </a:rPr>
              <a:t> in </a:t>
            </a:r>
            <a:r>
              <a:rPr kumimoji="1" lang="en-US" altLang="en-US" sz="1700" i="1" dirty="0">
                <a:solidFill>
                  <a:srgbClr val="000000"/>
                </a:solidFill>
              </a:rPr>
              <a:t>advisor</a:t>
            </a:r>
            <a:r>
              <a:rPr kumimoji="1" lang="en-US" altLang="en-US" sz="1700" dirty="0">
                <a:solidFill>
                  <a:srgbClr val="000000"/>
                </a:solidFill>
              </a:rPr>
              <a:t> is partial</a:t>
            </a:r>
          </a:p>
        </p:txBody>
      </p:sp>
      <p:pic>
        <p:nvPicPr>
          <p:cNvPr id="34820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7232" y="2000875"/>
            <a:ext cx="5513387" cy="1087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242664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Primary Key</a:t>
            </a:r>
          </a:p>
        </p:txBody>
      </p:sp>
      <p:sp>
        <p:nvSpPr>
          <p:cNvPr id="378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0" y="1222376"/>
            <a:ext cx="7647681" cy="3386201"/>
          </a:xfrm>
        </p:spPr>
        <p:txBody>
          <a:bodyPr/>
          <a:lstStyle/>
          <a:p>
            <a:r>
              <a:rPr lang="en-US" altLang="en-US" dirty="0"/>
              <a:t>Primary keys provide a way to specify how entities and  relations are distinguished.  We will consider: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Entity sets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Relationship sets.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Weak entity sets</a:t>
            </a:r>
          </a:p>
          <a:p>
            <a:pPr lvl="1"/>
            <a:endParaRPr lang="en-US" altLang="en-US" dirty="0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532696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Primary key for Entity Sets</a:t>
            </a:r>
          </a:p>
        </p:txBody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77926"/>
            <a:ext cx="7534401" cy="3893947"/>
          </a:xfrm>
        </p:spPr>
        <p:txBody>
          <a:bodyPr/>
          <a:lstStyle/>
          <a:p>
            <a:r>
              <a:rPr lang="en-US" altLang="en-US" dirty="0"/>
              <a:t>By definition, individual entities are distinct.</a:t>
            </a:r>
          </a:p>
          <a:p>
            <a:r>
              <a:rPr lang="en-US" altLang="en-US" dirty="0"/>
              <a:t>From database perspective, the differences among them must be expressed in terms of their attributes.</a:t>
            </a:r>
          </a:p>
          <a:p>
            <a:r>
              <a:rPr lang="en-US" altLang="en-US" dirty="0"/>
              <a:t>The values of the attribute values of an entity must be such that they can uniquely identify the entity.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No two entities in an entity set are allowed to have exactly the same value for all attributes.</a:t>
            </a:r>
          </a:p>
          <a:p>
            <a:r>
              <a:rPr lang="en-US" altLang="en-US" dirty="0"/>
              <a:t>A key for an entity is a set of attributes that suffice to distinguish entities from each other</a:t>
            </a:r>
          </a:p>
        </p:txBody>
      </p:sp>
    </p:spTree>
    <p:extLst>
      <p:ext uri="{BB962C8B-B14F-4D97-AF65-F5344CB8AC3E}">
        <p14:creationId xmlns:p14="http://schemas.microsoft.com/office/powerpoint/2010/main" val="18772149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4105F3A-51C4-6647-9D86-7EE5EC80BF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3794" name="Rectangle 7">
            <a:extLst>
              <a:ext uri="{FF2B5EF4-FFF2-40B4-BE49-F238E27FC236}">
                <a16:creationId xmlns:a16="http://schemas.microsoft.com/office/drawing/2014/main" id="{2D8A47D8-DB33-E34B-A433-FC79FD290E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"/>
            <a:ext cx="1126028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Homework/Project Directions: Programming, No-Programming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C9306B-77CF-0642-A169-30EED6284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33797" name="Picture 10">
            <a:extLst>
              <a:ext uri="{FF2B5EF4-FFF2-40B4-BE49-F238E27FC236}">
                <a16:creationId xmlns:a16="http://schemas.microsoft.com/office/drawing/2014/main" id="{394CC7E9-BC31-9C40-9A4D-8B84424E0D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8" name="TextBox 11">
            <a:extLst>
              <a:ext uri="{FF2B5EF4-FFF2-40B4-BE49-F238E27FC236}">
                <a16:creationId xmlns:a16="http://schemas.microsoft.com/office/drawing/2014/main" id="{55FB4359-791D-5B40-928C-C62BDB0296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ts val="3200"/>
              </a:lnSpc>
              <a:spcBef>
                <a:spcPct val="0"/>
              </a:spcBef>
              <a:buNone/>
              <a:defRPr/>
            </a:pPr>
            <a:fld id="{06B2ECF5-3358-634A-8C5D-6E0FBC4218E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>
                <a:lnSpc>
                  <a:spcPts val="3200"/>
                </a:lnSpc>
                <a:spcBef>
                  <a:spcPct val="0"/>
                </a:spcBef>
                <a:buNone/>
                <a:defRPr/>
              </a:pPr>
              <a:t>4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lang="en-US" altLang="en-US" sz="1600" i="1" dirty="0">
                <a:solidFill>
                  <a:schemeClr val="bg1"/>
                </a:solidFill>
              </a:rPr>
              <a:t>W4111_02_S20:  Introduction to Databases -- Lecture  3,4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6D1AA77-5C74-A042-A14A-45F2564DAF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3122" y="766234"/>
            <a:ext cx="8436841" cy="5468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53410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Primary Key for Relationship Sets</a:t>
            </a:r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0" y="1133857"/>
            <a:ext cx="7665436" cy="4462272"/>
          </a:xfrm>
        </p:spPr>
        <p:txBody>
          <a:bodyPr/>
          <a:lstStyle/>
          <a:p>
            <a:r>
              <a:rPr lang="en-US" altLang="en-US" dirty="0"/>
              <a:t>To distinguish among the various relationships of a relationship set we use the individual  primary keys of the entities in the relationship set.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Let </a:t>
            </a:r>
            <a:r>
              <a:rPr lang="en-US" altLang="en-US" i="1" dirty="0">
                <a:ea typeface="ＭＳ Ｐゴシック" panose="020B0600070205080204" pitchFamily="34" charset="-128"/>
              </a:rPr>
              <a:t>R</a:t>
            </a:r>
            <a:r>
              <a:rPr lang="en-US" altLang="en-US" dirty="0">
                <a:ea typeface="ＭＳ Ｐゴシック" panose="020B0600070205080204" pitchFamily="34" charset="-128"/>
              </a:rPr>
              <a:t> be a relationship set involving entity sets E1, E2, .. </a:t>
            </a:r>
            <a:r>
              <a:rPr lang="en-US" altLang="en-US" dirty="0" err="1">
                <a:ea typeface="ＭＳ Ｐゴシック" panose="020B0600070205080204" pitchFamily="34" charset="-128"/>
              </a:rPr>
              <a:t>En</a:t>
            </a:r>
            <a:endParaRPr lang="en-US" altLang="en-US" dirty="0">
              <a:ea typeface="ＭＳ Ｐゴシック" panose="020B0600070205080204" pitchFamily="34" charset="-128"/>
            </a:endParaRP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The primary key for R is consists of the  union of the primary keys of entity sets E1, E2, ..</a:t>
            </a:r>
            <a:r>
              <a:rPr lang="en-US" altLang="en-US" dirty="0" err="1">
                <a:ea typeface="ＭＳ Ｐゴシック" panose="020B0600070205080204" pitchFamily="34" charset="-128"/>
              </a:rPr>
              <a:t>En</a:t>
            </a:r>
            <a:endParaRPr lang="en-US" altLang="en-US" dirty="0">
              <a:ea typeface="ＭＳ Ｐゴシック" panose="020B0600070205080204" pitchFamily="34" charset="-128"/>
            </a:endParaRP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If the relationship set </a:t>
            </a:r>
            <a:r>
              <a:rPr lang="en-US" altLang="en-US" i="1" dirty="0">
                <a:ea typeface="ＭＳ Ｐゴシック" panose="020B0600070205080204" pitchFamily="34" charset="-128"/>
              </a:rPr>
              <a:t>R</a:t>
            </a:r>
            <a:r>
              <a:rPr lang="en-US" altLang="en-US" dirty="0">
                <a:ea typeface="ＭＳ Ｐゴシック" panose="020B0600070205080204" pitchFamily="34" charset="-128"/>
              </a:rPr>
              <a:t> has attributes  a1, a2, .., am associated with it, then the  primary key of </a:t>
            </a:r>
            <a:r>
              <a:rPr lang="en-US" altLang="en-US" i="1" dirty="0">
                <a:ea typeface="ＭＳ Ｐゴシック" panose="020B0600070205080204" pitchFamily="34" charset="-128"/>
              </a:rPr>
              <a:t>R  </a:t>
            </a:r>
            <a:r>
              <a:rPr lang="en-US" altLang="en-US" dirty="0">
                <a:ea typeface="ＭＳ Ｐゴシック" panose="020B0600070205080204" pitchFamily="34" charset="-128"/>
              </a:rPr>
              <a:t>also includes the attributes  a1, a2, .., am </a:t>
            </a:r>
          </a:p>
          <a:p>
            <a:r>
              <a:rPr lang="en-US" altLang="en-US" dirty="0"/>
              <a:t>Example: relationship set “advisor”.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The primary key  consists of </a:t>
            </a:r>
            <a:r>
              <a:rPr lang="en-US" altLang="en-US" i="1" dirty="0">
                <a:ea typeface="ＭＳ Ｐゴシック" panose="020B0600070205080204" pitchFamily="34" charset="-128"/>
              </a:rPr>
              <a:t>inrsructor.ID</a:t>
            </a:r>
            <a:r>
              <a:rPr lang="en-US" altLang="en-US" dirty="0">
                <a:ea typeface="ＭＳ Ｐゴシック" panose="020B0600070205080204" pitchFamily="34" charset="-128"/>
              </a:rPr>
              <a:t> and s</a:t>
            </a:r>
            <a:r>
              <a:rPr lang="en-US" altLang="en-US" i="1" dirty="0">
                <a:ea typeface="ＭＳ Ｐゴシック" panose="020B0600070205080204" pitchFamily="34" charset="-128"/>
              </a:rPr>
              <a:t>tudent.ID</a:t>
            </a:r>
          </a:p>
          <a:p>
            <a:r>
              <a:rPr lang="en-US" altLang="en-US" dirty="0"/>
              <a:t>The choice of the primary key for a relationship set depends on  the mapping cardinality of the relationship set.</a:t>
            </a:r>
          </a:p>
        </p:txBody>
      </p:sp>
    </p:spTree>
    <p:extLst>
      <p:ext uri="{BB962C8B-B14F-4D97-AF65-F5344CB8AC3E}">
        <p14:creationId xmlns:p14="http://schemas.microsoft.com/office/powerpoint/2010/main" val="89101665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314" name="Rectangle 2"/>
          <p:cNvSpPr>
            <a:spLocks noGrp="1" noChangeArrowheads="1"/>
          </p:cNvSpPr>
          <p:nvPr>
            <p:ph type="title"/>
          </p:nvPr>
        </p:nvSpPr>
        <p:spPr>
          <a:xfrm>
            <a:off x="2475230" y="117475"/>
            <a:ext cx="8077200" cy="609600"/>
          </a:xfrm>
        </p:spPr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Choice of Primary key for Binary Relationship</a:t>
            </a:r>
          </a:p>
        </p:txBody>
      </p:sp>
      <p:sp>
        <p:nvSpPr>
          <p:cNvPr id="409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305235" y="1193869"/>
            <a:ext cx="7741328" cy="5096060"/>
          </a:xfrm>
        </p:spPr>
        <p:txBody>
          <a:bodyPr/>
          <a:lstStyle/>
          <a:p>
            <a:r>
              <a:rPr lang="en-US" altLang="en-US" dirty="0"/>
              <a:t>Many-to-Many relationships.   The preceding union of the primary keys is a minimal superkey and is chosen  as the primary key.</a:t>
            </a:r>
          </a:p>
          <a:p>
            <a:r>
              <a:rPr lang="en-US" altLang="en-US" dirty="0"/>
              <a:t>One-to-Many relationships . The primary key of the “Many” side is a minimal superkey and is used as the primary key.</a:t>
            </a:r>
          </a:p>
          <a:p>
            <a:r>
              <a:rPr lang="en-US" altLang="en-US" dirty="0"/>
              <a:t>Many-to-one relationships. The primary key of the “Many” side is a minimal superkey and is used as the primary key.</a:t>
            </a:r>
          </a:p>
          <a:p>
            <a:r>
              <a:rPr lang="en-US" altLang="en-US" dirty="0"/>
              <a:t>One-to-one relationships. The primary key of either one of the participating entity sets forms a minimal superkey, and either one can be chosen as the primary key.</a:t>
            </a:r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71935139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314" name="Rectangle 2"/>
          <p:cNvSpPr>
            <a:spLocks noGrp="1" noChangeArrowheads="1"/>
          </p:cNvSpPr>
          <p:nvPr>
            <p:ph type="title"/>
          </p:nvPr>
        </p:nvSpPr>
        <p:spPr>
          <a:xfrm>
            <a:off x="2438654" y="117475"/>
            <a:ext cx="8077200" cy="609600"/>
          </a:xfrm>
        </p:spPr>
        <p:txBody>
          <a:bodyPr/>
          <a:lstStyle/>
          <a:p>
            <a:pPr>
              <a:defRPr/>
            </a:pPr>
            <a:r>
              <a:rPr lang="en-US" altLang="en-US" sz="26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Choice of Primary key for Nonbinary Relationship</a:t>
            </a:r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305235" y="1145102"/>
            <a:ext cx="7572652" cy="3109907"/>
          </a:xfrm>
        </p:spPr>
        <p:txBody>
          <a:bodyPr/>
          <a:lstStyle/>
          <a:p>
            <a:r>
              <a:rPr lang="en-US" altLang="en-US" dirty="0"/>
              <a:t>If no cardinality constraints are present, the superkey  is formed as described earlier. and it is chosen as the primary key.</a:t>
            </a:r>
          </a:p>
          <a:p>
            <a:r>
              <a:rPr lang="en-US" altLang="en-US" dirty="0"/>
              <a:t>If there are cardinality constraints are present: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Recall that  we permit at most one arrow out of a relationship set.</a:t>
            </a:r>
          </a:p>
          <a:p>
            <a:pPr lvl="1"/>
            <a:r>
              <a:rPr lang="en-US" altLang="en-US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AVI</a:t>
            </a:r>
          </a:p>
        </p:txBody>
      </p:sp>
    </p:spTree>
    <p:extLst>
      <p:ext uri="{BB962C8B-B14F-4D97-AF65-F5344CB8AC3E}">
        <p14:creationId xmlns:p14="http://schemas.microsoft.com/office/powerpoint/2010/main" val="137942281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1" name="Picture 11" descr="16x9_BG-08.jpg">
            <a:extLst>
              <a:ext uri="{FF2B5EF4-FFF2-40B4-BE49-F238E27FC236}">
                <a16:creationId xmlns:a16="http://schemas.microsoft.com/office/drawing/2014/main" id="{DCA0F86A-02D5-F844-8AE2-43F9728A3C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E0C6D68-12D3-5146-B80B-B266B91E5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2400">
              <a:solidFill>
                <a:srgbClr val="E6B9B8"/>
              </a:solidFill>
            </a:endParaRPr>
          </a:p>
        </p:txBody>
      </p:sp>
      <p:pic>
        <p:nvPicPr>
          <p:cNvPr id="25603" name="Picture 7">
            <a:extLst>
              <a:ext uri="{FF2B5EF4-FFF2-40B4-BE49-F238E27FC236}">
                <a16:creationId xmlns:a16="http://schemas.microsoft.com/office/drawing/2014/main" id="{B0E4FCE1-65D5-434C-9996-EEFA880639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4" name="TextBox 8">
            <a:extLst>
              <a:ext uri="{FF2B5EF4-FFF2-40B4-BE49-F238E27FC236}">
                <a16:creationId xmlns:a16="http://schemas.microsoft.com/office/drawing/2014/main" id="{6B11FA86-85D9-424A-848A-872F44A244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311401"/>
            <a:ext cx="12192000" cy="748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267" i="1" dirty="0">
                <a:solidFill>
                  <a:schemeClr val="bg1"/>
                </a:solidFill>
              </a:rPr>
              <a:t>Crow’s Foot Notation</a:t>
            </a:r>
            <a:endParaRPr lang="en-US" altLang="en-US" sz="2400" i="1" dirty="0">
              <a:solidFill>
                <a:schemeClr val="bg1"/>
              </a:solidFill>
            </a:endParaRP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F916AC9F-F769-FB41-86FF-33E484CDD4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ts val="3200"/>
              </a:lnSpc>
              <a:spcBef>
                <a:spcPct val="0"/>
              </a:spcBef>
              <a:buNone/>
            </a:pPr>
            <a:fld id="{90347777-9F03-6D4D-9A15-765D7EB37993}" type="slidenum">
              <a:rPr lang="en-US" altLang="en-US" sz="1600" b="1">
                <a:solidFill>
                  <a:schemeClr val="bg1"/>
                </a:solidFill>
              </a:rPr>
              <a:pPr>
                <a:lnSpc>
                  <a:spcPts val="3200"/>
                </a:lnSpc>
                <a:spcBef>
                  <a:spcPct val="0"/>
                </a:spcBef>
                <a:buNone/>
              </a:pPr>
              <a:t>43</a:t>
            </a:fld>
            <a:r>
              <a:rPr lang="en-US" altLang="en-US" sz="1600" b="1" dirty="0">
                <a:solidFill>
                  <a:schemeClr val="bg1"/>
                </a:solidFill>
              </a:rPr>
              <a:t> </a:t>
            </a:r>
            <a:r>
              <a:rPr lang="en-US" altLang="en-US" sz="1600" dirty="0">
                <a:solidFill>
                  <a:schemeClr val="bg1"/>
                </a:solidFill>
              </a:rPr>
              <a:t>|</a:t>
            </a:r>
            <a:r>
              <a:rPr lang="en-US" altLang="en-US" sz="1600" b="1" dirty="0">
                <a:solidFill>
                  <a:schemeClr val="bg1"/>
                </a:solidFill>
              </a:rPr>
              <a:t> </a:t>
            </a:r>
            <a:r>
              <a:rPr lang="en-US" altLang="en-US" sz="1600" i="1" dirty="0">
                <a:solidFill>
                  <a:schemeClr val="bg1"/>
                </a:solidFill>
              </a:rPr>
              <a:t>W4111_02_S20:  Introduction to Databases -- Lecture  3,4</a:t>
            </a:r>
          </a:p>
        </p:txBody>
      </p:sp>
    </p:spTree>
    <p:extLst>
      <p:ext uri="{BB962C8B-B14F-4D97-AF65-F5344CB8AC3E}">
        <p14:creationId xmlns:p14="http://schemas.microsoft.com/office/powerpoint/2010/main" val="289481033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4105F3A-51C4-6647-9D86-7EE5EC80BF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3794" name="Rectangle 7">
            <a:extLst>
              <a:ext uri="{FF2B5EF4-FFF2-40B4-BE49-F238E27FC236}">
                <a16:creationId xmlns:a16="http://schemas.microsoft.com/office/drawing/2014/main" id="{2D8A47D8-DB33-E34B-A433-FC79FD290E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"/>
            <a:ext cx="57912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Crow’s Foot Notation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C9306B-77CF-0642-A169-30EED6284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33797" name="Picture 10">
            <a:extLst>
              <a:ext uri="{FF2B5EF4-FFF2-40B4-BE49-F238E27FC236}">
                <a16:creationId xmlns:a16="http://schemas.microsoft.com/office/drawing/2014/main" id="{394CC7E9-BC31-9C40-9A4D-8B84424E0D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8" name="TextBox 11">
            <a:extLst>
              <a:ext uri="{FF2B5EF4-FFF2-40B4-BE49-F238E27FC236}">
                <a16:creationId xmlns:a16="http://schemas.microsoft.com/office/drawing/2014/main" id="{55FB4359-791D-5B40-928C-C62BDB0296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lvl="0">
              <a:lnSpc>
                <a:spcPts val="3200"/>
              </a:lnSpc>
              <a:spcBef>
                <a:spcPct val="0"/>
              </a:spcBef>
              <a:buNone/>
              <a:defRPr/>
            </a:pPr>
            <a:fld id="{06B2ECF5-3358-634A-8C5D-6E0FBC4218E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lvl="0">
                <a:lnSpc>
                  <a:spcPts val="3200"/>
                </a:lnSpc>
                <a:spcBef>
                  <a:spcPct val="0"/>
                </a:spcBef>
                <a:buNone/>
                <a:defRPr/>
              </a:pPr>
              <a:t>44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lang="en-US" altLang="en-US" sz="1600" i="1" dirty="0">
                <a:solidFill>
                  <a:schemeClr val="bg1"/>
                </a:solidFill>
              </a:rPr>
              <a:t>W4111_02_S20:  Introduction to Databases -- Lecture  3,4</a:t>
            </a:r>
            <a:endParaRPr kumimoji="0" lang="en-US" altLang="en-US" sz="16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C11BF7-4120-394C-BDBB-4AC1966077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3304" y="671453"/>
            <a:ext cx="8364682" cy="542031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2213307-5559-E64A-A573-8186DCDB9B2F}"/>
              </a:ext>
            </a:extLst>
          </p:cNvPr>
          <p:cNvSpPr txBox="1"/>
          <p:nvPr/>
        </p:nvSpPr>
        <p:spPr>
          <a:xfrm>
            <a:off x="216093" y="1059872"/>
            <a:ext cx="2794035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/>
              <a:t>Concepts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Levels: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Conceptual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Logical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Physical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Two directions: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To-Down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Bottom-Up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Meet-in-the-Middle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The concepts are general</a:t>
            </a:r>
            <a:br>
              <a:rPr lang="en-US" dirty="0"/>
            </a:br>
            <a:r>
              <a:rPr lang="en-US" dirty="0"/>
              <a:t>and apply to all modeling,</a:t>
            </a:r>
            <a:br>
              <a:rPr lang="en-US" dirty="0"/>
            </a:br>
            <a:r>
              <a:rPr lang="en-US" dirty="0"/>
              <a:t>not just Crow’s Feet.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78A5E5E-039C-9E44-9A15-3ED4185F642B}"/>
              </a:ext>
            </a:extLst>
          </p:cNvPr>
          <p:cNvSpPr/>
          <p:nvPr/>
        </p:nvSpPr>
        <p:spPr>
          <a:xfrm>
            <a:off x="4983113" y="145488"/>
            <a:ext cx="65328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Good intro: https://www.vertabelo.com/blog/crow-s-foot-notation/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878951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4105F3A-51C4-6647-9D86-7EE5EC80BF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3794" name="Rectangle 7">
            <a:extLst>
              <a:ext uri="{FF2B5EF4-FFF2-40B4-BE49-F238E27FC236}">
                <a16:creationId xmlns:a16="http://schemas.microsoft.com/office/drawing/2014/main" id="{2D8A47D8-DB33-E34B-A433-FC79FD290E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"/>
            <a:ext cx="57912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Switch to Demos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C9306B-77CF-0642-A169-30EED6284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33797" name="Picture 10">
            <a:extLst>
              <a:ext uri="{FF2B5EF4-FFF2-40B4-BE49-F238E27FC236}">
                <a16:creationId xmlns:a16="http://schemas.microsoft.com/office/drawing/2014/main" id="{394CC7E9-BC31-9C40-9A4D-8B84424E0D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8" name="TextBox 11">
            <a:extLst>
              <a:ext uri="{FF2B5EF4-FFF2-40B4-BE49-F238E27FC236}">
                <a16:creationId xmlns:a16="http://schemas.microsoft.com/office/drawing/2014/main" id="{55FB4359-791D-5B40-928C-C62BDB0296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lvl="0">
              <a:lnSpc>
                <a:spcPts val="3200"/>
              </a:lnSpc>
              <a:spcBef>
                <a:spcPct val="0"/>
              </a:spcBef>
              <a:buNone/>
              <a:defRPr/>
            </a:pPr>
            <a:fld id="{06B2ECF5-3358-634A-8C5D-6E0FBC4218E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lvl="0">
                <a:lnSpc>
                  <a:spcPts val="3200"/>
                </a:lnSpc>
                <a:spcBef>
                  <a:spcPct val="0"/>
                </a:spcBef>
                <a:buNone/>
                <a:defRPr/>
              </a:pPr>
              <a:t>45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lang="en-US" altLang="en-US" sz="1600" i="1" dirty="0">
                <a:solidFill>
                  <a:schemeClr val="bg1"/>
                </a:solidFill>
              </a:rPr>
              <a:t>W4111_02_S20:  Introduction to Databases -- Lecture  3,4</a:t>
            </a:r>
            <a:endParaRPr kumimoji="0" lang="en-US" altLang="en-US" sz="16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9B89218-269F-3F4B-8E96-80F55DC444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799" y="744618"/>
            <a:ext cx="11778953" cy="5516482"/>
          </a:xfrm>
        </p:spPr>
        <p:txBody>
          <a:bodyPr>
            <a:noAutofit/>
          </a:bodyPr>
          <a:lstStyle/>
          <a:p>
            <a:r>
              <a:rPr lang="en-US" sz="3600" dirty="0"/>
              <a:t>MySQL: Bottom-Up applied to New Book schema.</a:t>
            </a:r>
          </a:p>
          <a:p>
            <a:endParaRPr lang="en-US" sz="3600" dirty="0"/>
          </a:p>
          <a:p>
            <a:r>
              <a:rPr lang="en-US" sz="3600" dirty="0" err="1"/>
              <a:t>Lucidchart</a:t>
            </a:r>
            <a:r>
              <a:rPr lang="en-US" sz="3600" dirty="0"/>
              <a:t>:</a:t>
            </a:r>
          </a:p>
          <a:p>
            <a:pPr lvl="1"/>
            <a:r>
              <a:rPr lang="en-US" sz="3200" dirty="0"/>
              <a:t>Conceptual </a:t>
            </a:r>
            <a:r>
              <a:rPr lang="en-US" sz="3200" dirty="0">
                <a:sym typeface="Wingdings" pitchFamily="2" charset="2"/>
              </a:rPr>
              <a:t> </a:t>
            </a:r>
            <a:r>
              <a:rPr lang="en-US" sz="3200" dirty="0"/>
              <a:t>Logical </a:t>
            </a:r>
            <a:r>
              <a:rPr lang="en-US" sz="3200" dirty="0">
                <a:sym typeface="Wingdings" pitchFamily="2" charset="2"/>
              </a:rPr>
              <a:t> </a:t>
            </a:r>
            <a:r>
              <a:rPr lang="en-US" sz="3200" dirty="0"/>
              <a:t>Physical</a:t>
            </a:r>
          </a:p>
          <a:p>
            <a:pPr lvl="1"/>
            <a:r>
              <a:rPr lang="en-US" sz="3200" dirty="0"/>
              <a:t>Applied to: Game of Thrones Data</a:t>
            </a:r>
          </a:p>
          <a:p>
            <a:pPr lvl="2"/>
            <a:r>
              <a:rPr lang="en-US" sz="2400" dirty="0"/>
              <a:t>The No-Programming Track will likely use this data.</a:t>
            </a:r>
          </a:p>
          <a:p>
            <a:pPr lvl="2"/>
            <a:r>
              <a:rPr lang="en-US" sz="2400" dirty="0"/>
              <a:t>We will decide after completion of homework 1.</a:t>
            </a:r>
            <a:br>
              <a:rPr lang="en-US" sz="2400" dirty="0"/>
            </a:br>
            <a:endParaRPr lang="en-US" sz="2400" dirty="0"/>
          </a:p>
          <a:p>
            <a:pPr lvl="2"/>
            <a:endParaRPr lang="en-US" sz="2400" dirty="0"/>
          </a:p>
          <a:p>
            <a:r>
              <a:rPr lang="en-US" sz="3600" dirty="0"/>
              <a:t>Write the corresponding SQL. </a:t>
            </a:r>
          </a:p>
        </p:txBody>
      </p:sp>
    </p:spTree>
    <p:extLst>
      <p:ext uri="{BB962C8B-B14F-4D97-AF65-F5344CB8AC3E}">
        <p14:creationId xmlns:p14="http://schemas.microsoft.com/office/powerpoint/2010/main" val="263669977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3" name="Picture 1" descr="16x9_grey.jpg">
            <a:extLst>
              <a:ext uri="{FF2B5EF4-FFF2-40B4-BE49-F238E27FC236}">
                <a16:creationId xmlns:a16="http://schemas.microsoft.com/office/drawing/2014/main" id="{74F019BA-0857-4444-95F3-EC225EF0EA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DF3518A-60D4-C045-A5CB-E10C229D4E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2400">
              <a:solidFill>
                <a:srgbClr val="E6B9B8"/>
              </a:solidFill>
            </a:endParaRPr>
          </a:p>
        </p:txBody>
      </p:sp>
      <p:pic>
        <p:nvPicPr>
          <p:cNvPr id="23555" name="Picture 7">
            <a:extLst>
              <a:ext uri="{FF2B5EF4-FFF2-40B4-BE49-F238E27FC236}">
                <a16:creationId xmlns:a16="http://schemas.microsoft.com/office/drawing/2014/main" id="{484E64F3-7A27-FB4C-AA2B-746DCA6C86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6" name="TextBox 8">
            <a:extLst>
              <a:ext uri="{FF2B5EF4-FFF2-40B4-BE49-F238E27FC236}">
                <a16:creationId xmlns:a16="http://schemas.microsoft.com/office/drawing/2014/main" id="{3B06A617-9BF7-3E4E-B1D5-79D569A545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311401"/>
            <a:ext cx="12192000" cy="748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267" i="1" dirty="0">
                <a:solidFill>
                  <a:schemeClr val="bg1"/>
                </a:solidFill>
              </a:rPr>
              <a:t>Example I – IMDB</a:t>
            </a:r>
            <a:endParaRPr lang="en-US" altLang="en-US" sz="2400" i="1" dirty="0">
              <a:solidFill>
                <a:schemeClr val="bg1"/>
              </a:solidFill>
            </a:endParaRPr>
          </a:p>
        </p:txBody>
      </p:sp>
      <p:sp>
        <p:nvSpPr>
          <p:cNvPr id="23557" name="TextBox 9">
            <a:extLst>
              <a:ext uri="{FF2B5EF4-FFF2-40B4-BE49-F238E27FC236}">
                <a16:creationId xmlns:a16="http://schemas.microsoft.com/office/drawing/2014/main" id="{23EBD3AF-476B-3744-A84F-52A6C785D8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ts val="3200"/>
              </a:lnSpc>
              <a:spcBef>
                <a:spcPct val="0"/>
              </a:spcBef>
              <a:buNone/>
            </a:pPr>
            <a:fld id="{90347777-9F03-6D4D-9A15-765D7EB37993}" type="slidenum">
              <a:rPr lang="en-US" altLang="en-US" sz="1600" b="1">
                <a:solidFill>
                  <a:schemeClr val="bg1"/>
                </a:solidFill>
              </a:rPr>
              <a:pPr>
                <a:lnSpc>
                  <a:spcPts val="3200"/>
                </a:lnSpc>
                <a:spcBef>
                  <a:spcPct val="0"/>
                </a:spcBef>
                <a:buNone/>
              </a:pPr>
              <a:t>46</a:t>
            </a:fld>
            <a:r>
              <a:rPr lang="en-US" altLang="en-US" sz="1600" b="1" dirty="0">
                <a:solidFill>
                  <a:schemeClr val="bg1"/>
                </a:solidFill>
              </a:rPr>
              <a:t> </a:t>
            </a:r>
            <a:r>
              <a:rPr lang="en-US" altLang="en-US" sz="1600" dirty="0">
                <a:solidFill>
                  <a:schemeClr val="bg1"/>
                </a:solidFill>
              </a:rPr>
              <a:t>|</a:t>
            </a:r>
            <a:r>
              <a:rPr lang="en-US" altLang="en-US" sz="1600" b="1" dirty="0">
                <a:solidFill>
                  <a:schemeClr val="bg1"/>
                </a:solidFill>
              </a:rPr>
              <a:t> </a:t>
            </a:r>
            <a:r>
              <a:rPr lang="en-US" altLang="en-US" sz="1600" i="1" dirty="0">
                <a:solidFill>
                  <a:schemeClr val="bg1"/>
                </a:solidFill>
              </a:rPr>
              <a:t>W4111_02_S20:  Introduction to Databases -- Lecture  1</a:t>
            </a:r>
          </a:p>
        </p:txBody>
      </p:sp>
    </p:spTree>
    <p:extLst>
      <p:ext uri="{BB962C8B-B14F-4D97-AF65-F5344CB8AC3E}">
        <p14:creationId xmlns:p14="http://schemas.microsoft.com/office/powerpoint/2010/main" val="150400107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1" name="Picture 11" descr="16x9_BG-08.jpg">
            <a:extLst>
              <a:ext uri="{FF2B5EF4-FFF2-40B4-BE49-F238E27FC236}">
                <a16:creationId xmlns:a16="http://schemas.microsoft.com/office/drawing/2014/main" id="{DCA0F86A-02D5-F844-8AE2-43F9728A3C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E0C6D68-12D3-5146-B80B-B266B91E5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2400">
              <a:solidFill>
                <a:srgbClr val="E6B9B8"/>
              </a:solidFill>
            </a:endParaRPr>
          </a:p>
        </p:txBody>
      </p:sp>
      <p:pic>
        <p:nvPicPr>
          <p:cNvPr id="25603" name="Picture 7">
            <a:extLst>
              <a:ext uri="{FF2B5EF4-FFF2-40B4-BE49-F238E27FC236}">
                <a16:creationId xmlns:a16="http://schemas.microsoft.com/office/drawing/2014/main" id="{B0E4FCE1-65D5-434C-9996-EEFA880639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4" name="TextBox 8">
            <a:extLst>
              <a:ext uri="{FF2B5EF4-FFF2-40B4-BE49-F238E27FC236}">
                <a16:creationId xmlns:a16="http://schemas.microsoft.com/office/drawing/2014/main" id="{6B11FA86-85D9-424A-848A-872F44A244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311401"/>
            <a:ext cx="12192000" cy="748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267" i="1" dirty="0">
                <a:solidFill>
                  <a:schemeClr val="bg1"/>
                </a:solidFill>
              </a:rPr>
              <a:t>SQL Details 1</a:t>
            </a:r>
            <a:endParaRPr lang="en-US" altLang="en-US" sz="2400" i="1" dirty="0">
              <a:solidFill>
                <a:schemeClr val="bg1"/>
              </a:solidFill>
            </a:endParaRP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F916AC9F-F769-FB41-86FF-33E484CDD4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ts val="3200"/>
              </a:lnSpc>
              <a:spcBef>
                <a:spcPct val="0"/>
              </a:spcBef>
              <a:buNone/>
            </a:pPr>
            <a:fld id="{90347777-9F03-6D4D-9A15-765D7EB37993}" type="slidenum">
              <a:rPr lang="en-US" altLang="en-US" sz="1600" b="1">
                <a:solidFill>
                  <a:schemeClr val="bg1"/>
                </a:solidFill>
              </a:rPr>
              <a:pPr>
                <a:lnSpc>
                  <a:spcPts val="3200"/>
                </a:lnSpc>
                <a:spcBef>
                  <a:spcPct val="0"/>
                </a:spcBef>
                <a:buNone/>
              </a:pPr>
              <a:t>47</a:t>
            </a:fld>
            <a:r>
              <a:rPr lang="en-US" altLang="en-US" sz="1600" b="1" dirty="0">
                <a:solidFill>
                  <a:schemeClr val="bg1"/>
                </a:solidFill>
              </a:rPr>
              <a:t> </a:t>
            </a:r>
            <a:r>
              <a:rPr lang="en-US" altLang="en-US" sz="1600" dirty="0">
                <a:solidFill>
                  <a:schemeClr val="bg1"/>
                </a:solidFill>
              </a:rPr>
              <a:t>|</a:t>
            </a:r>
            <a:r>
              <a:rPr lang="en-US" altLang="en-US" sz="1600" b="1" dirty="0">
                <a:solidFill>
                  <a:schemeClr val="bg1"/>
                </a:solidFill>
              </a:rPr>
              <a:t> </a:t>
            </a:r>
            <a:r>
              <a:rPr lang="en-US" altLang="en-US" sz="1600" i="1" dirty="0">
                <a:solidFill>
                  <a:schemeClr val="bg1"/>
                </a:solidFill>
              </a:rPr>
              <a:t>W4111_02_S20:  Introduction to Databases -- Lecture  3,4</a:t>
            </a:r>
          </a:p>
        </p:txBody>
      </p:sp>
    </p:spTree>
    <p:extLst>
      <p:ext uri="{BB962C8B-B14F-4D97-AF65-F5344CB8AC3E}">
        <p14:creationId xmlns:p14="http://schemas.microsoft.com/office/powerpoint/2010/main" val="78289115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098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Basic Query Structure </a:t>
            </a:r>
          </a:p>
        </p:txBody>
      </p:sp>
      <p:sp>
        <p:nvSpPr>
          <p:cNvPr id="1433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06488"/>
            <a:ext cx="7133810" cy="4628106"/>
          </a:xfrm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/>
          <a:p>
            <a:pPr>
              <a:tabLst>
                <a:tab pos="2055813" algn="l"/>
              </a:tabLst>
            </a:pPr>
            <a:r>
              <a:rPr lang="en-US" altLang="en-US" dirty="0"/>
              <a:t>A typical SQL query has the form:</a:t>
            </a:r>
            <a:br>
              <a:rPr lang="en-US" altLang="en-US" dirty="0"/>
            </a:br>
            <a:br>
              <a:rPr lang="en-US" altLang="en-US" dirty="0"/>
            </a:br>
            <a:r>
              <a:rPr lang="en-US" altLang="en-US" dirty="0"/>
              <a:t>	</a:t>
            </a:r>
            <a:r>
              <a:rPr lang="en-US" altLang="en-US" b="1" dirty="0"/>
              <a:t>select </a:t>
            </a:r>
            <a:r>
              <a:rPr lang="en-US" altLang="en-US" i="1" dirty="0"/>
              <a:t>A</a:t>
            </a:r>
            <a:r>
              <a:rPr lang="en-US" altLang="en-US" baseline="-25000" dirty="0"/>
              <a:t>1</a:t>
            </a:r>
            <a:r>
              <a:rPr lang="en-US" altLang="en-US" dirty="0"/>
              <a:t>, </a:t>
            </a:r>
            <a:r>
              <a:rPr lang="en-US" altLang="en-US" i="1" dirty="0"/>
              <a:t>A</a:t>
            </a:r>
            <a:r>
              <a:rPr lang="en-US" altLang="en-US" baseline="-25000" dirty="0"/>
              <a:t>2</a:t>
            </a:r>
            <a:r>
              <a:rPr lang="en-US" altLang="en-US" dirty="0"/>
              <a:t>, ..., </a:t>
            </a:r>
            <a:r>
              <a:rPr lang="en-US" altLang="en-US" i="1" dirty="0"/>
              <a:t>A</a:t>
            </a:r>
            <a:r>
              <a:rPr lang="en-US" altLang="en-US" i="1" baseline="-25000" dirty="0"/>
              <a:t>n</a:t>
            </a:r>
            <a:br>
              <a:rPr lang="en-US" altLang="en-US" dirty="0"/>
            </a:br>
            <a:r>
              <a:rPr lang="en-US" altLang="en-US" dirty="0"/>
              <a:t>	</a:t>
            </a:r>
            <a:r>
              <a:rPr lang="en-US" altLang="en-US" b="1" dirty="0"/>
              <a:t>from</a:t>
            </a:r>
            <a:r>
              <a:rPr lang="en-US" altLang="en-US" dirty="0"/>
              <a:t> </a:t>
            </a:r>
            <a:r>
              <a:rPr lang="en-US" altLang="en-US" i="1" dirty="0"/>
              <a:t>r</a:t>
            </a:r>
            <a:r>
              <a:rPr lang="en-US" altLang="en-US" baseline="-25000" dirty="0"/>
              <a:t>1</a:t>
            </a:r>
            <a:r>
              <a:rPr lang="en-US" altLang="en-US" dirty="0"/>
              <a:t>, </a:t>
            </a:r>
            <a:r>
              <a:rPr lang="en-US" altLang="en-US" i="1" dirty="0"/>
              <a:t>r</a:t>
            </a:r>
            <a:r>
              <a:rPr lang="en-US" altLang="en-US" baseline="-25000" dirty="0"/>
              <a:t>2</a:t>
            </a:r>
            <a:r>
              <a:rPr lang="en-US" altLang="en-US" dirty="0"/>
              <a:t>, ..., </a:t>
            </a:r>
            <a:r>
              <a:rPr lang="en-US" altLang="en-US" i="1" dirty="0" err="1"/>
              <a:t>r</a:t>
            </a:r>
            <a:r>
              <a:rPr lang="en-US" altLang="en-US" i="1" baseline="-25000" dirty="0" err="1"/>
              <a:t>m</a:t>
            </a:r>
            <a:br>
              <a:rPr lang="en-US" altLang="en-US" dirty="0"/>
            </a:br>
            <a:r>
              <a:rPr lang="en-US" altLang="en-US" dirty="0"/>
              <a:t>	</a:t>
            </a:r>
            <a:r>
              <a:rPr lang="en-US" altLang="en-US" b="1" dirty="0"/>
              <a:t>where </a:t>
            </a:r>
            <a:r>
              <a:rPr lang="en-US" altLang="en-US" i="1" dirty="0"/>
              <a:t>P</a:t>
            </a:r>
            <a:br>
              <a:rPr lang="en-US" altLang="en-US" i="1" dirty="0"/>
            </a:br>
            <a:endParaRPr lang="en-US" altLang="en-US" dirty="0"/>
          </a:p>
          <a:p>
            <a:pPr lvl="1">
              <a:tabLst>
                <a:tab pos="2055813" algn="l"/>
              </a:tabLst>
            </a:pPr>
            <a:r>
              <a:rPr lang="en-US" altLang="en-US" i="1" dirty="0"/>
              <a:t>A</a:t>
            </a:r>
            <a:r>
              <a:rPr lang="en-US" altLang="en-US" i="1" baseline="-25000" dirty="0"/>
              <a:t>i </a:t>
            </a:r>
            <a:r>
              <a:rPr lang="en-US" altLang="en-US" dirty="0"/>
              <a:t>represents an attribute</a:t>
            </a:r>
          </a:p>
          <a:p>
            <a:pPr lvl="1">
              <a:tabLst>
                <a:tab pos="2055813" algn="l"/>
              </a:tabLst>
            </a:pPr>
            <a:r>
              <a:rPr lang="en-US" altLang="en-US" i="1" dirty="0" err="1"/>
              <a:t>R</a:t>
            </a:r>
            <a:r>
              <a:rPr lang="en-US" altLang="en-US" i="1" baseline="-25000" dirty="0" err="1"/>
              <a:t>i</a:t>
            </a:r>
            <a:r>
              <a:rPr lang="en-US" altLang="en-US" i="1" baseline="-25000" dirty="0"/>
              <a:t> </a:t>
            </a:r>
            <a:r>
              <a:rPr lang="en-US" altLang="en-US" dirty="0"/>
              <a:t>represents a relation</a:t>
            </a:r>
          </a:p>
          <a:p>
            <a:pPr lvl="1">
              <a:tabLst>
                <a:tab pos="2055813" algn="l"/>
              </a:tabLst>
            </a:pPr>
            <a:r>
              <a:rPr lang="en-US" altLang="en-US" i="1" dirty="0"/>
              <a:t>P</a:t>
            </a:r>
            <a:r>
              <a:rPr lang="en-US" altLang="en-US" dirty="0"/>
              <a:t> is a predicate.</a:t>
            </a:r>
          </a:p>
          <a:p>
            <a:pPr>
              <a:tabLst>
                <a:tab pos="2055813" algn="l"/>
              </a:tabLst>
            </a:pPr>
            <a:r>
              <a:rPr lang="en-US" altLang="en-US" dirty="0"/>
              <a:t>The result of an SQL query is a relation.</a:t>
            </a:r>
          </a:p>
        </p:txBody>
      </p:sp>
    </p:spTree>
    <p:extLst>
      <p:ext uri="{BB962C8B-B14F-4D97-AF65-F5344CB8AC3E}">
        <p14:creationId xmlns:p14="http://schemas.microsoft.com/office/powerpoint/2010/main" val="609783649"/>
      </p:ext>
    </p:extLst>
  </p:cSld>
  <p:clrMapOvr>
    <a:masterClrMapping/>
  </p:clrMapOvr>
  <p:transition spd="slow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146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The select Clause</a:t>
            </a:r>
          </a:p>
        </p:txBody>
      </p:sp>
      <p:sp>
        <p:nvSpPr>
          <p:cNvPr id="1536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06489"/>
            <a:ext cx="7594414" cy="4526216"/>
          </a:xfrm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/>
          <a:p>
            <a:pPr>
              <a:tabLst>
                <a:tab pos="2055813" algn="l"/>
              </a:tabLst>
            </a:pPr>
            <a:r>
              <a:rPr lang="en-US" altLang="en-US" dirty="0"/>
              <a:t>The </a:t>
            </a:r>
            <a:r>
              <a:rPr lang="en-US" altLang="en-US" b="1" dirty="0"/>
              <a:t>select</a:t>
            </a:r>
            <a:r>
              <a:rPr lang="en-US" altLang="en-US" dirty="0"/>
              <a:t> clause lists the attributes desired in the result of a query</a:t>
            </a:r>
          </a:p>
          <a:p>
            <a:pPr lvl="1">
              <a:tabLst>
                <a:tab pos="2055813" algn="l"/>
              </a:tabLst>
            </a:pPr>
            <a:r>
              <a:rPr lang="en-US" altLang="en-US" dirty="0"/>
              <a:t>corresponds to the projection operation of the relational algebra</a:t>
            </a:r>
          </a:p>
          <a:p>
            <a:pPr>
              <a:lnSpc>
                <a:spcPct val="110000"/>
              </a:lnSpc>
              <a:tabLst>
                <a:tab pos="2055813" algn="l"/>
              </a:tabLst>
            </a:pPr>
            <a:r>
              <a:rPr lang="en-US" altLang="en-US" dirty="0"/>
              <a:t>Example: find the names of all instructors:</a:t>
            </a:r>
            <a:br>
              <a:rPr lang="en-US" altLang="en-US" dirty="0"/>
            </a:br>
            <a:r>
              <a:rPr lang="en-US" altLang="en-US" dirty="0"/>
              <a:t>		</a:t>
            </a:r>
            <a:r>
              <a:rPr lang="en-US" altLang="en-US" b="1" dirty="0"/>
              <a:t>select </a:t>
            </a:r>
            <a:r>
              <a:rPr lang="en-US" altLang="en-US" i="1" dirty="0"/>
              <a:t>name</a:t>
            </a:r>
            <a:br>
              <a:rPr lang="en-US" altLang="en-US" dirty="0"/>
            </a:br>
            <a:r>
              <a:rPr lang="en-US" altLang="en-US" dirty="0"/>
              <a:t>		</a:t>
            </a:r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</a:p>
          <a:p>
            <a:pPr>
              <a:tabLst>
                <a:tab pos="2055813" algn="l"/>
              </a:tabLst>
            </a:pPr>
            <a:r>
              <a:rPr lang="en-US" altLang="en-US" dirty="0"/>
              <a:t>NOTE:  SQL names are case insensitive (i.e., you may use upper- or lower-case letters.)  </a:t>
            </a:r>
          </a:p>
          <a:p>
            <a:pPr lvl="1">
              <a:tabLst>
                <a:tab pos="2055813" algn="l"/>
              </a:tabLst>
            </a:pPr>
            <a:r>
              <a:rPr lang="en-US" altLang="en-US" dirty="0"/>
              <a:t>E.g.,  </a:t>
            </a:r>
            <a:r>
              <a:rPr lang="en-US" altLang="en-US" i="1" dirty="0"/>
              <a:t>Name</a:t>
            </a:r>
            <a:r>
              <a:rPr lang="en-US" altLang="en-US" dirty="0"/>
              <a:t> ≡ </a:t>
            </a:r>
            <a:r>
              <a:rPr lang="en-US" altLang="en-US" i="1" dirty="0"/>
              <a:t>NAME</a:t>
            </a:r>
            <a:r>
              <a:rPr lang="en-US" altLang="en-US" dirty="0"/>
              <a:t> ≡ </a:t>
            </a:r>
            <a:r>
              <a:rPr lang="en-US" altLang="en-US" i="1" dirty="0"/>
              <a:t>name</a:t>
            </a:r>
          </a:p>
          <a:p>
            <a:pPr lvl="1">
              <a:tabLst>
                <a:tab pos="2055813" algn="l"/>
              </a:tabLst>
            </a:pPr>
            <a:r>
              <a:rPr lang="en-US" altLang="en-US" dirty="0"/>
              <a:t>Some people use upper case wherever we use bold font.</a:t>
            </a:r>
          </a:p>
        </p:txBody>
      </p:sp>
    </p:spTree>
    <p:extLst>
      <p:ext uri="{BB962C8B-B14F-4D97-AF65-F5344CB8AC3E}">
        <p14:creationId xmlns:p14="http://schemas.microsoft.com/office/powerpoint/2010/main" val="4047503476"/>
      </p:ext>
    </p:extLst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1" name="Picture 11" descr="16x9_BG-08.jpg">
            <a:extLst>
              <a:ext uri="{FF2B5EF4-FFF2-40B4-BE49-F238E27FC236}">
                <a16:creationId xmlns:a16="http://schemas.microsoft.com/office/drawing/2014/main" id="{DCA0F86A-02D5-F844-8AE2-43F9728A3C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E0C6D68-12D3-5146-B80B-B266B91E5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2400">
              <a:solidFill>
                <a:srgbClr val="E6B9B8"/>
              </a:solidFill>
            </a:endParaRPr>
          </a:p>
        </p:txBody>
      </p:sp>
      <p:pic>
        <p:nvPicPr>
          <p:cNvPr id="25603" name="Picture 7">
            <a:extLst>
              <a:ext uri="{FF2B5EF4-FFF2-40B4-BE49-F238E27FC236}">
                <a16:creationId xmlns:a16="http://schemas.microsoft.com/office/drawing/2014/main" id="{B0E4FCE1-65D5-434C-9996-EEFA880639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4" name="TextBox 8">
            <a:extLst>
              <a:ext uri="{FF2B5EF4-FFF2-40B4-BE49-F238E27FC236}">
                <a16:creationId xmlns:a16="http://schemas.microsoft.com/office/drawing/2014/main" id="{6B11FA86-85D9-424A-848A-872F44A244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311401"/>
            <a:ext cx="12192000" cy="748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267" i="1" dirty="0">
                <a:solidFill>
                  <a:schemeClr val="bg1"/>
                </a:solidFill>
              </a:rPr>
              <a:t>Entity-Relationship Modeling</a:t>
            </a:r>
            <a:endParaRPr lang="en-US" altLang="en-US" sz="2400" i="1" dirty="0">
              <a:solidFill>
                <a:schemeClr val="bg1"/>
              </a:solidFill>
            </a:endParaRP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F916AC9F-F769-FB41-86FF-33E484CDD4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ts val="3200"/>
              </a:lnSpc>
              <a:spcBef>
                <a:spcPct val="0"/>
              </a:spcBef>
              <a:buNone/>
            </a:pPr>
            <a:fld id="{90347777-9F03-6D4D-9A15-765D7EB37993}" type="slidenum">
              <a:rPr lang="en-US" altLang="en-US" sz="1600" b="1">
                <a:solidFill>
                  <a:schemeClr val="bg1"/>
                </a:solidFill>
              </a:rPr>
              <a:pPr>
                <a:lnSpc>
                  <a:spcPts val="3200"/>
                </a:lnSpc>
                <a:spcBef>
                  <a:spcPct val="0"/>
                </a:spcBef>
                <a:buNone/>
              </a:pPr>
              <a:t>5</a:t>
            </a:fld>
            <a:r>
              <a:rPr lang="en-US" altLang="en-US" sz="1600" b="1" dirty="0">
                <a:solidFill>
                  <a:schemeClr val="bg1"/>
                </a:solidFill>
              </a:rPr>
              <a:t> </a:t>
            </a:r>
            <a:r>
              <a:rPr lang="en-US" altLang="en-US" sz="1600" dirty="0">
                <a:solidFill>
                  <a:schemeClr val="bg1"/>
                </a:solidFill>
              </a:rPr>
              <a:t>|</a:t>
            </a:r>
            <a:r>
              <a:rPr lang="en-US" altLang="en-US" sz="1600" b="1" dirty="0">
                <a:solidFill>
                  <a:schemeClr val="bg1"/>
                </a:solidFill>
              </a:rPr>
              <a:t> </a:t>
            </a:r>
            <a:r>
              <a:rPr lang="en-US" altLang="en-US" sz="1600" i="1" dirty="0">
                <a:solidFill>
                  <a:schemeClr val="bg1"/>
                </a:solidFill>
              </a:rPr>
              <a:t>W4111_02_S20:  Introduction to Databases -- Lecture  3,4</a:t>
            </a:r>
          </a:p>
        </p:txBody>
      </p:sp>
    </p:spTree>
    <p:extLst>
      <p:ext uri="{BB962C8B-B14F-4D97-AF65-F5344CB8AC3E}">
        <p14:creationId xmlns:p14="http://schemas.microsoft.com/office/powerpoint/2010/main" val="391487337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194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The select Clause (Cont.)</a:t>
            </a:r>
          </a:p>
        </p:txBody>
      </p:sp>
      <p:sp>
        <p:nvSpPr>
          <p:cNvPr id="1638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0" y="1106488"/>
            <a:ext cx="7585537" cy="4876800"/>
          </a:xfrm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/>
          <a:p>
            <a:pPr>
              <a:tabLst>
                <a:tab pos="2055813" algn="l"/>
              </a:tabLst>
            </a:pPr>
            <a:r>
              <a:rPr lang="en-US" altLang="en-US" dirty="0"/>
              <a:t>SQL allows duplicates in relations as well as in query results.</a:t>
            </a:r>
          </a:p>
          <a:p>
            <a:pPr>
              <a:tabLst>
                <a:tab pos="2055813" algn="l"/>
              </a:tabLst>
            </a:pPr>
            <a:r>
              <a:rPr lang="en-US" altLang="en-US" dirty="0"/>
              <a:t>To force the elimination of duplicates, insert the keyword </a:t>
            </a:r>
            <a:r>
              <a:rPr lang="en-US" altLang="en-US" b="1" dirty="0">
                <a:solidFill>
                  <a:srgbClr val="002060"/>
                </a:solidFill>
              </a:rPr>
              <a:t>distinct</a:t>
            </a:r>
            <a:r>
              <a:rPr lang="en-US" altLang="en-US" b="1" dirty="0">
                <a:solidFill>
                  <a:schemeClr val="tx2"/>
                </a:solidFill>
              </a:rPr>
              <a:t> </a:t>
            </a:r>
            <a:r>
              <a:rPr lang="en-US" altLang="en-US" dirty="0"/>
              <a:t>after select</a:t>
            </a:r>
            <a:r>
              <a:rPr lang="en-US" altLang="en-US" b="1" dirty="0"/>
              <a:t>.</a:t>
            </a:r>
          </a:p>
          <a:p>
            <a:pPr>
              <a:tabLst>
                <a:tab pos="2055813" algn="l"/>
              </a:tabLst>
            </a:pPr>
            <a:r>
              <a:rPr lang="en-US" altLang="en-US" dirty="0"/>
              <a:t>Find the department names of all instructors, and remove duplicates</a:t>
            </a:r>
          </a:p>
          <a:p>
            <a:pPr>
              <a:buNone/>
              <a:tabLst>
                <a:tab pos="2055813" algn="l"/>
              </a:tabLst>
            </a:pPr>
            <a:r>
              <a:rPr lang="en-US" altLang="en-US" dirty="0"/>
              <a:t>		</a:t>
            </a:r>
            <a:r>
              <a:rPr lang="en-US" altLang="en-US" b="1" dirty="0"/>
              <a:t>select distinct </a:t>
            </a:r>
            <a:r>
              <a:rPr lang="en-US" altLang="en-US" i="1" dirty="0"/>
              <a:t>dept_name</a:t>
            </a:r>
            <a:br>
              <a:rPr lang="en-US" altLang="en-US" dirty="0"/>
            </a:br>
            <a:r>
              <a:rPr lang="en-US" altLang="en-US" dirty="0"/>
              <a:t>	</a:t>
            </a:r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</a:p>
          <a:p>
            <a:pPr>
              <a:tabLst>
                <a:tab pos="2055813" algn="l"/>
              </a:tabLst>
            </a:pPr>
            <a:r>
              <a:rPr lang="en-US" altLang="en-US" dirty="0"/>
              <a:t>The keyword </a:t>
            </a:r>
            <a:r>
              <a:rPr lang="en-US" altLang="en-US" b="1" dirty="0"/>
              <a:t>all </a:t>
            </a:r>
            <a:r>
              <a:rPr lang="en-US" altLang="en-US" dirty="0"/>
              <a:t>specifies that duplicates should not be removed.</a:t>
            </a:r>
            <a:br>
              <a:rPr lang="en-US" altLang="en-US" dirty="0"/>
            </a:br>
            <a:r>
              <a:rPr lang="en-US" altLang="en-US" sz="800" dirty="0"/>
              <a:t> </a:t>
            </a:r>
          </a:p>
          <a:p>
            <a:pPr>
              <a:buNone/>
              <a:tabLst>
                <a:tab pos="2055813" algn="l"/>
              </a:tabLst>
            </a:pPr>
            <a:r>
              <a:rPr lang="en-US" altLang="en-US" dirty="0"/>
              <a:t>		</a:t>
            </a:r>
            <a:r>
              <a:rPr lang="en-US" altLang="en-US" b="1" dirty="0"/>
              <a:t>select all</a:t>
            </a:r>
            <a:r>
              <a:rPr lang="en-US" altLang="en-US" dirty="0"/>
              <a:t> </a:t>
            </a:r>
            <a:r>
              <a:rPr lang="en-US" altLang="en-US" i="1" dirty="0"/>
              <a:t>dept_name</a:t>
            </a:r>
            <a:br>
              <a:rPr lang="en-US" altLang="en-US" i="1" dirty="0"/>
            </a:br>
            <a:r>
              <a:rPr lang="en-US" altLang="en-US" i="1" dirty="0"/>
              <a:t>	</a:t>
            </a:r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</a:p>
        </p:txBody>
      </p:sp>
    </p:spTree>
    <p:extLst>
      <p:ext uri="{BB962C8B-B14F-4D97-AF65-F5344CB8AC3E}">
        <p14:creationId xmlns:p14="http://schemas.microsoft.com/office/powerpoint/2010/main" val="187023477"/>
      </p:ext>
    </p:extLst>
  </p:cSld>
  <p:clrMapOvr>
    <a:masterClrMapping/>
  </p:clrMapOvr>
  <p:transition spd="slow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242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The select Clause (Cont.)</a:t>
            </a:r>
          </a:p>
        </p:txBody>
      </p:sp>
      <p:sp>
        <p:nvSpPr>
          <p:cNvPr id="1741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06489"/>
            <a:ext cx="7523393" cy="5001704"/>
          </a:xfrm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/>
          <a:p>
            <a:pPr>
              <a:tabLst>
                <a:tab pos="2055813" algn="l"/>
              </a:tabLst>
            </a:pPr>
            <a:r>
              <a:rPr lang="en-US" altLang="en-US" dirty="0"/>
              <a:t>An asterisk in the select clause denotes “all attributes”</a:t>
            </a:r>
          </a:p>
          <a:p>
            <a:pPr>
              <a:buNone/>
              <a:tabLst>
                <a:tab pos="2055813" algn="l"/>
              </a:tabLst>
            </a:pPr>
            <a:r>
              <a:rPr lang="en-US" altLang="en-US" b="1" dirty="0"/>
              <a:t>			select </a:t>
            </a:r>
            <a:r>
              <a:rPr lang="en-US" altLang="en-US" dirty="0"/>
              <a:t>*</a:t>
            </a:r>
            <a:br>
              <a:rPr lang="en-US" altLang="en-US" dirty="0"/>
            </a:br>
            <a:r>
              <a:rPr lang="en-US" altLang="en-US" dirty="0"/>
              <a:t>		</a:t>
            </a:r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</a:p>
          <a:p>
            <a:pPr>
              <a:tabLst>
                <a:tab pos="2055813" algn="l"/>
              </a:tabLst>
            </a:pPr>
            <a:r>
              <a:rPr lang="en-US" altLang="en-US" dirty="0"/>
              <a:t>An attribute can be a literal  with  no </a:t>
            </a:r>
            <a:r>
              <a:rPr lang="en-US" altLang="en-US" b="1" dirty="0"/>
              <a:t>from  </a:t>
            </a:r>
            <a:r>
              <a:rPr lang="en-US" altLang="en-US" dirty="0"/>
              <a:t>clause</a:t>
            </a:r>
          </a:p>
          <a:p>
            <a:pPr>
              <a:buNone/>
              <a:tabLst>
                <a:tab pos="2055813" algn="l"/>
              </a:tabLst>
            </a:pPr>
            <a:r>
              <a:rPr lang="en-US" altLang="en-US" b="1" dirty="0"/>
              <a:t>			select  </a:t>
            </a:r>
            <a:r>
              <a:rPr lang="en-US" altLang="ja-JP" dirty="0"/>
              <a:t>'</a:t>
            </a:r>
            <a:r>
              <a:rPr lang="en-US" altLang="en-US" dirty="0"/>
              <a:t>437</a:t>
            </a:r>
            <a:r>
              <a:rPr lang="en-US" altLang="ja-JP" dirty="0"/>
              <a:t>'</a:t>
            </a:r>
            <a:endParaRPr lang="en-US" altLang="en-US" dirty="0"/>
          </a:p>
          <a:p>
            <a:pPr lvl="1">
              <a:tabLst>
                <a:tab pos="2055813" algn="l"/>
              </a:tabLst>
            </a:pPr>
            <a:r>
              <a:rPr lang="en-US" altLang="en-US" dirty="0"/>
              <a:t>Results is a table with one column and a single row with value “437”</a:t>
            </a:r>
          </a:p>
          <a:p>
            <a:pPr lvl="1">
              <a:tabLst>
                <a:tab pos="2055813" algn="l"/>
              </a:tabLst>
            </a:pPr>
            <a:r>
              <a:rPr lang="en-US" altLang="en-US" dirty="0"/>
              <a:t>Can give the column a name using:</a:t>
            </a:r>
          </a:p>
          <a:p>
            <a:pPr lvl="1">
              <a:buNone/>
              <a:tabLst>
                <a:tab pos="2055813" algn="l"/>
              </a:tabLst>
            </a:pPr>
            <a:r>
              <a:rPr lang="en-US" altLang="en-US" dirty="0"/>
              <a:t>                    </a:t>
            </a:r>
            <a:r>
              <a:rPr lang="en-US" altLang="en-US" b="1" dirty="0"/>
              <a:t>select </a:t>
            </a:r>
            <a:r>
              <a:rPr lang="en-US" altLang="en-US" dirty="0"/>
              <a:t>'437' </a:t>
            </a:r>
            <a:r>
              <a:rPr lang="en-US" altLang="en-US" b="1" dirty="0"/>
              <a:t>as </a:t>
            </a:r>
            <a:r>
              <a:rPr lang="en-US" altLang="en-US" i="1" dirty="0"/>
              <a:t>FOO</a:t>
            </a:r>
            <a:r>
              <a:rPr lang="en-US" altLang="en-US" dirty="0"/>
              <a:t>	</a:t>
            </a:r>
            <a:endParaRPr lang="en-US" altLang="en-US" i="1" dirty="0"/>
          </a:p>
          <a:p>
            <a:pPr>
              <a:tabLst>
                <a:tab pos="2055813" algn="l"/>
              </a:tabLst>
            </a:pPr>
            <a:r>
              <a:rPr lang="en-US" altLang="en-US" dirty="0"/>
              <a:t>An attribute can be a literal with </a:t>
            </a:r>
            <a:r>
              <a:rPr lang="en-US" altLang="en-US" b="1" dirty="0"/>
              <a:t>from  </a:t>
            </a:r>
            <a:r>
              <a:rPr lang="en-US" altLang="en-US" dirty="0"/>
              <a:t>clause</a:t>
            </a:r>
          </a:p>
          <a:p>
            <a:pPr>
              <a:buNone/>
              <a:tabLst>
                <a:tab pos="2055813" algn="l"/>
              </a:tabLst>
            </a:pPr>
            <a:r>
              <a:rPr lang="en-US" altLang="en-US" b="1" dirty="0"/>
              <a:t>			select  </a:t>
            </a:r>
            <a:r>
              <a:rPr lang="en-US" altLang="en-US" dirty="0"/>
              <a:t>'A'</a:t>
            </a:r>
            <a:br>
              <a:rPr lang="en-US" altLang="en-US" dirty="0"/>
            </a:br>
            <a:r>
              <a:rPr lang="en-US" altLang="en-US" dirty="0"/>
              <a:t>		</a:t>
            </a:r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</a:p>
          <a:p>
            <a:pPr lvl="1">
              <a:tabLst>
                <a:tab pos="2055813" algn="l"/>
              </a:tabLst>
            </a:pPr>
            <a:r>
              <a:rPr lang="en-US" altLang="en-US" dirty="0"/>
              <a:t>Result is a table with one column and </a:t>
            </a:r>
            <a:r>
              <a:rPr lang="en-US" altLang="en-US" i="1" dirty="0"/>
              <a:t>N</a:t>
            </a:r>
            <a:r>
              <a:rPr lang="en-US" altLang="en-US" dirty="0"/>
              <a:t> rows (number of tuples in the </a:t>
            </a:r>
            <a:r>
              <a:rPr lang="en-US" altLang="en-US" i="1" dirty="0"/>
              <a:t>instructors</a:t>
            </a:r>
            <a:r>
              <a:rPr lang="en-US" altLang="en-US" dirty="0"/>
              <a:t> table), each row with value “A”</a:t>
            </a:r>
          </a:p>
        </p:txBody>
      </p:sp>
    </p:spTree>
    <p:extLst>
      <p:ext uri="{BB962C8B-B14F-4D97-AF65-F5344CB8AC3E}">
        <p14:creationId xmlns:p14="http://schemas.microsoft.com/office/powerpoint/2010/main" val="748522835"/>
      </p:ext>
    </p:extLst>
  </p:cSld>
  <p:clrMapOvr>
    <a:masterClrMapping/>
  </p:clrMapOvr>
  <p:transition spd="slow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242" name="Rectangle 2"/>
          <p:cNvSpPr>
            <a:spLocks noGrp="1" noChangeArrowheads="1"/>
          </p:cNvSpPr>
          <p:nvPr>
            <p:ph type="title"/>
          </p:nvPr>
        </p:nvSpPr>
        <p:spPr>
          <a:xfrm>
            <a:off x="2292350" y="201699"/>
            <a:ext cx="8077200" cy="609600"/>
          </a:xfrm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The select Clause (Cont.)</a:t>
            </a:r>
          </a:p>
        </p:txBody>
      </p:sp>
      <p:sp>
        <p:nvSpPr>
          <p:cNvPr id="1843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06489"/>
            <a:ext cx="7585536" cy="4514024"/>
          </a:xfrm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/>
          <a:p>
            <a:pPr>
              <a:tabLst>
                <a:tab pos="2055813" algn="l"/>
              </a:tabLst>
            </a:pPr>
            <a:r>
              <a:rPr lang="en-US" altLang="en-US" dirty="0"/>
              <a:t>The </a:t>
            </a:r>
            <a:r>
              <a:rPr lang="en-US" altLang="en-US" b="1" dirty="0">
                <a:solidFill>
                  <a:srgbClr val="002060"/>
                </a:solidFill>
              </a:rPr>
              <a:t>select</a:t>
            </a:r>
            <a:r>
              <a:rPr lang="en-US" altLang="en-US" dirty="0">
                <a:solidFill>
                  <a:srgbClr val="002060"/>
                </a:solidFill>
              </a:rPr>
              <a:t> </a:t>
            </a:r>
            <a:r>
              <a:rPr lang="en-US" altLang="en-US" dirty="0"/>
              <a:t>clause can contain arithmetic expressions involving the operation, +, –, </a:t>
            </a:r>
            <a:r>
              <a:rPr lang="en-US" altLang="en-US" dirty="0">
                <a:latin typeface="Symbol" panose="05050102010706020507" pitchFamily="18" charset="2"/>
              </a:rPr>
              <a:t></a:t>
            </a:r>
            <a:r>
              <a:rPr lang="en-US" altLang="en-US" dirty="0"/>
              <a:t>, and /, and operating on constants or attributes of tuples.</a:t>
            </a:r>
          </a:p>
          <a:p>
            <a:pPr lvl="1">
              <a:tabLst>
                <a:tab pos="2055813" algn="l"/>
              </a:tabLst>
            </a:pPr>
            <a:r>
              <a:rPr lang="en-US" altLang="en-US" dirty="0"/>
              <a:t>The query: </a:t>
            </a:r>
          </a:p>
          <a:p>
            <a:pPr lvl="1">
              <a:buNone/>
              <a:tabLst>
                <a:tab pos="2055813" algn="l"/>
              </a:tabLst>
            </a:pPr>
            <a:r>
              <a:rPr lang="en-US" altLang="en-US" b="1" dirty="0"/>
              <a:t>	                  select</a:t>
            </a:r>
            <a:r>
              <a:rPr lang="en-US" altLang="en-US" dirty="0"/>
              <a:t> </a:t>
            </a:r>
            <a:r>
              <a:rPr lang="en-US" altLang="en-US" i="1" dirty="0"/>
              <a:t>ID, name, salary/12</a:t>
            </a:r>
            <a:br>
              <a:rPr lang="en-US" altLang="en-US" dirty="0"/>
            </a:br>
            <a:r>
              <a:rPr lang="en-US" altLang="en-US" dirty="0"/>
              <a:t>                  </a:t>
            </a:r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</a:p>
          <a:p>
            <a:pPr lvl="1">
              <a:buNone/>
              <a:tabLst>
                <a:tab pos="2055813" algn="l"/>
              </a:tabLst>
            </a:pPr>
            <a:r>
              <a:rPr lang="en-US" altLang="en-US" i="1" dirty="0"/>
              <a:t>	</a:t>
            </a:r>
            <a:r>
              <a:rPr lang="en-US" altLang="en-US" dirty="0"/>
              <a:t>would return a relation that is the same as the </a:t>
            </a:r>
            <a:r>
              <a:rPr lang="en-US" altLang="en-US" i="1" dirty="0"/>
              <a:t>instructor </a:t>
            </a:r>
            <a:r>
              <a:rPr lang="en-US" altLang="en-US" dirty="0"/>
              <a:t>relation, except that the value of the attribute </a:t>
            </a:r>
            <a:r>
              <a:rPr lang="en-US" altLang="en-US" i="1" dirty="0"/>
              <a:t>salary </a:t>
            </a:r>
            <a:r>
              <a:rPr lang="en-US" altLang="en-US" dirty="0"/>
              <a:t>is divided by 12.</a:t>
            </a:r>
          </a:p>
          <a:p>
            <a:pPr lvl="1">
              <a:tabLst>
                <a:tab pos="2055813" algn="l"/>
              </a:tabLst>
            </a:pPr>
            <a:r>
              <a:rPr lang="en-US" altLang="en-US" dirty="0"/>
              <a:t>Can rename “s</a:t>
            </a:r>
            <a:r>
              <a:rPr lang="en-US" altLang="en-US" i="1" dirty="0"/>
              <a:t>alary/12” </a:t>
            </a:r>
            <a:r>
              <a:rPr lang="en-US" altLang="en-US" dirty="0"/>
              <a:t>using the </a:t>
            </a:r>
            <a:r>
              <a:rPr lang="en-US" altLang="en-US" b="1" dirty="0"/>
              <a:t>as </a:t>
            </a:r>
            <a:r>
              <a:rPr lang="en-US" altLang="en-US" dirty="0"/>
              <a:t>clause:</a:t>
            </a:r>
          </a:p>
          <a:p>
            <a:pPr lvl="1">
              <a:buNone/>
              <a:tabLst>
                <a:tab pos="2055813" algn="l"/>
              </a:tabLst>
            </a:pPr>
            <a:r>
              <a:rPr lang="en-US" altLang="en-US" i="1" dirty="0"/>
              <a:t>	        </a:t>
            </a:r>
            <a:r>
              <a:rPr lang="en-US" altLang="en-US" b="1" dirty="0"/>
              <a:t>select </a:t>
            </a:r>
            <a:r>
              <a:rPr lang="en-US" altLang="en-US" i="1" dirty="0"/>
              <a:t>ID, name, salary/12  </a:t>
            </a:r>
            <a:r>
              <a:rPr lang="en-US" altLang="en-US" b="1" dirty="0"/>
              <a:t>as </a:t>
            </a:r>
            <a:r>
              <a:rPr lang="en-US" altLang="en-US" i="1" dirty="0" err="1"/>
              <a:t>monthly_salary</a:t>
            </a:r>
            <a:br>
              <a:rPr lang="en-US" altLang="en-US" i="1" dirty="0"/>
            </a:br>
            <a:endParaRPr lang="en-US" altLang="en-US" dirty="0"/>
          </a:p>
          <a:p>
            <a:pPr lvl="1">
              <a:tabLst>
                <a:tab pos="2055813" algn="l"/>
              </a:tabLst>
            </a:pPr>
            <a:endParaRPr lang="en-US" altLang="en-US" dirty="0"/>
          </a:p>
          <a:p>
            <a:pPr lvl="1">
              <a:buNone/>
              <a:tabLst>
                <a:tab pos="2055813" algn="l"/>
              </a:tabLst>
            </a:pPr>
            <a:endParaRPr lang="en-US" altLang="en-US" dirty="0"/>
          </a:p>
          <a:p>
            <a:pPr>
              <a:buNone/>
              <a:tabLst>
                <a:tab pos="2055813" algn="l"/>
              </a:tabLst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059251238"/>
      </p:ext>
    </p:extLst>
  </p:cSld>
  <p:clrMapOvr>
    <a:masterClrMapping/>
  </p:clrMapOvr>
  <p:transition spd="slow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290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The where Clause</a:t>
            </a:r>
          </a:p>
        </p:txBody>
      </p:sp>
      <p:sp>
        <p:nvSpPr>
          <p:cNvPr id="1945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0" y="1106488"/>
            <a:ext cx="7692898" cy="4876800"/>
          </a:xfrm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/>
          <a:p>
            <a:pPr>
              <a:tabLst>
                <a:tab pos="1311275" algn="l"/>
              </a:tabLst>
            </a:pPr>
            <a:r>
              <a:rPr lang="en-US" altLang="en-US" dirty="0"/>
              <a:t>The </a:t>
            </a:r>
            <a:r>
              <a:rPr lang="en-US" altLang="en-US" b="1" dirty="0">
                <a:solidFill>
                  <a:srgbClr val="002060"/>
                </a:solidFill>
              </a:rPr>
              <a:t>where</a:t>
            </a:r>
            <a:r>
              <a:rPr lang="en-US" altLang="en-US" b="1" dirty="0"/>
              <a:t> </a:t>
            </a:r>
            <a:r>
              <a:rPr lang="en-US" altLang="en-US" dirty="0"/>
              <a:t>clause specifies conditions that the result must satisfy</a:t>
            </a:r>
          </a:p>
          <a:p>
            <a:pPr lvl="1">
              <a:tabLst>
                <a:tab pos="1311275" algn="l"/>
              </a:tabLst>
            </a:pPr>
            <a:r>
              <a:rPr lang="en-US" altLang="en-US" dirty="0"/>
              <a:t>Corresponds to the selection predicate of the relational algebra.  </a:t>
            </a:r>
          </a:p>
          <a:p>
            <a:pPr>
              <a:tabLst>
                <a:tab pos="1311275" algn="l"/>
              </a:tabLst>
            </a:pPr>
            <a:r>
              <a:rPr lang="en-US" altLang="en-US" dirty="0"/>
              <a:t>To find all instructors in Comp. Sci. dept</a:t>
            </a:r>
          </a:p>
          <a:p>
            <a:pPr>
              <a:buNone/>
              <a:tabLst>
                <a:tab pos="1311275" algn="l"/>
              </a:tabLst>
            </a:pPr>
            <a:r>
              <a:rPr lang="en-US" altLang="en-US" b="1" dirty="0"/>
              <a:t>		select </a:t>
            </a:r>
            <a:r>
              <a:rPr lang="en-US" altLang="en-US" i="1" dirty="0"/>
              <a:t>name</a:t>
            </a:r>
            <a:br>
              <a:rPr lang="en-US" altLang="en-US" i="1" dirty="0"/>
            </a:br>
            <a:r>
              <a:rPr lang="en-US" altLang="en-US" i="1" dirty="0"/>
              <a:t>	</a:t>
            </a:r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  <a:br>
              <a:rPr lang="en-US" altLang="en-US" i="1" dirty="0"/>
            </a:br>
            <a:r>
              <a:rPr lang="en-US" altLang="en-US" i="1" dirty="0"/>
              <a:t>	</a:t>
            </a:r>
            <a:r>
              <a:rPr lang="en-US" altLang="en-US" b="1" dirty="0"/>
              <a:t>where </a:t>
            </a:r>
            <a:r>
              <a:rPr lang="en-US" altLang="en-US" i="1" dirty="0"/>
              <a:t>dept_name =</a:t>
            </a:r>
            <a:r>
              <a:rPr lang="en-US" altLang="en-US" dirty="0"/>
              <a:t> </a:t>
            </a:r>
            <a:r>
              <a:rPr lang="en-US" altLang="en-US" i="1" dirty="0"/>
              <a:t>'</a:t>
            </a:r>
            <a:r>
              <a:rPr lang="en-US" altLang="ja-JP" dirty="0"/>
              <a:t>Comp. Sci.'</a:t>
            </a:r>
          </a:p>
          <a:p>
            <a:pPr>
              <a:tabLst>
                <a:tab pos="1311275" algn="l"/>
              </a:tabLst>
            </a:pPr>
            <a:r>
              <a:rPr lang="en-US" altLang="en-US" dirty="0"/>
              <a:t>SQL allows the use of the logical connectives </a:t>
            </a:r>
            <a:r>
              <a:rPr lang="en-US" altLang="en-US" b="1" dirty="0"/>
              <a:t> and, or, </a:t>
            </a:r>
            <a:r>
              <a:rPr lang="en-US" altLang="en-US" dirty="0"/>
              <a:t>and </a:t>
            </a:r>
            <a:r>
              <a:rPr lang="en-US" altLang="en-US" b="1" dirty="0"/>
              <a:t>not </a:t>
            </a:r>
            <a:endParaRPr lang="en-US" altLang="en-US" dirty="0"/>
          </a:p>
          <a:p>
            <a:pPr>
              <a:tabLst>
                <a:tab pos="1311275" algn="l"/>
              </a:tabLst>
            </a:pPr>
            <a:r>
              <a:rPr lang="en-US" altLang="en-US" dirty="0"/>
              <a:t>The operands of the logical connectives can be expressions involving the comparison operators &lt;, &lt;=, &gt;, &gt;=, =, and &lt;&gt;.</a:t>
            </a:r>
          </a:p>
          <a:p>
            <a:pPr>
              <a:tabLst>
                <a:tab pos="1311275" algn="l"/>
              </a:tabLst>
            </a:pPr>
            <a:r>
              <a:rPr lang="en-US" altLang="en-US" dirty="0"/>
              <a:t>Comparisons can be applied to results of arithmetic expressions</a:t>
            </a:r>
          </a:p>
          <a:p>
            <a:pPr>
              <a:tabLst>
                <a:tab pos="1311275" algn="l"/>
              </a:tabLst>
            </a:pPr>
            <a:r>
              <a:rPr lang="en-US" altLang="en-US" dirty="0"/>
              <a:t>To find all instructors in Comp. Sci. dept with salary &gt; 80000</a:t>
            </a:r>
          </a:p>
          <a:p>
            <a:pPr lvl="1">
              <a:buNone/>
              <a:tabLst>
                <a:tab pos="1311275" algn="l"/>
              </a:tabLst>
            </a:pPr>
            <a:r>
              <a:rPr lang="en-US" altLang="en-US" b="1" dirty="0"/>
              <a:t>		select </a:t>
            </a:r>
            <a:r>
              <a:rPr lang="en-US" altLang="en-US" i="1" dirty="0"/>
              <a:t>name</a:t>
            </a:r>
            <a:br>
              <a:rPr lang="en-US" altLang="en-US" i="1" dirty="0"/>
            </a:br>
            <a:r>
              <a:rPr lang="en-US" altLang="en-US" i="1" dirty="0"/>
              <a:t>	</a:t>
            </a:r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  <a:br>
              <a:rPr lang="en-US" altLang="en-US" i="1" dirty="0"/>
            </a:br>
            <a:r>
              <a:rPr lang="en-US" altLang="en-US" i="1" dirty="0"/>
              <a:t>	</a:t>
            </a:r>
            <a:r>
              <a:rPr lang="en-US" altLang="en-US" b="1" dirty="0"/>
              <a:t>where </a:t>
            </a:r>
            <a:r>
              <a:rPr lang="en-US" altLang="en-US" i="1" dirty="0"/>
              <a:t>dept_name =</a:t>
            </a:r>
            <a:r>
              <a:rPr lang="en-US" altLang="en-US" dirty="0"/>
              <a:t> </a:t>
            </a:r>
            <a:r>
              <a:rPr lang="en-US" altLang="en-US" i="1" dirty="0"/>
              <a:t>'</a:t>
            </a:r>
            <a:r>
              <a:rPr lang="en-US" altLang="ja-JP" dirty="0"/>
              <a:t>Comp. Sci.'</a:t>
            </a:r>
            <a:r>
              <a:rPr lang="en-US" altLang="ja-JP" i="1" dirty="0"/>
              <a:t>  </a:t>
            </a:r>
            <a:r>
              <a:rPr lang="en-US" altLang="ja-JP" b="1" dirty="0"/>
              <a:t>and </a:t>
            </a:r>
            <a:r>
              <a:rPr lang="en-US" altLang="ja-JP" i="1" dirty="0"/>
              <a:t>salary </a:t>
            </a:r>
            <a:r>
              <a:rPr lang="en-US" altLang="ja-JP" dirty="0"/>
              <a:t>&gt; 80000</a:t>
            </a:r>
          </a:p>
          <a:p>
            <a:pPr>
              <a:buNone/>
              <a:tabLst>
                <a:tab pos="1311275" algn="l"/>
              </a:tabLst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340370191"/>
      </p:ext>
    </p:extLst>
  </p:cSld>
  <p:clrMapOvr>
    <a:masterClrMapping/>
  </p:clrMapOvr>
  <p:transition spd="slow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338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r>
              <a:rPr lang="en-US" altLang="en-US"/>
              <a:t>The from Clause</a:t>
            </a:r>
          </a:p>
        </p:txBody>
      </p:sp>
      <p:sp>
        <p:nvSpPr>
          <p:cNvPr id="2048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06489"/>
            <a:ext cx="7603292" cy="4867592"/>
          </a:xfrm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/>
          <a:p>
            <a:pPr>
              <a:tabLst>
                <a:tab pos="635000" algn="l"/>
                <a:tab pos="2403475" algn="l"/>
              </a:tabLst>
            </a:pPr>
            <a:r>
              <a:rPr lang="en-US" altLang="en-US" dirty="0"/>
              <a:t>The </a:t>
            </a:r>
            <a:r>
              <a:rPr lang="en-US" altLang="en-US" b="1" dirty="0">
                <a:solidFill>
                  <a:srgbClr val="002060"/>
                </a:solidFill>
              </a:rPr>
              <a:t>from</a:t>
            </a:r>
            <a:r>
              <a:rPr lang="en-US" altLang="en-US" b="1" dirty="0"/>
              <a:t> </a:t>
            </a:r>
            <a:r>
              <a:rPr lang="en-US" altLang="en-US" dirty="0"/>
              <a:t>clause lists the relations involved in the query</a:t>
            </a:r>
          </a:p>
          <a:p>
            <a:pPr lvl="1">
              <a:tabLst>
                <a:tab pos="635000" algn="l"/>
                <a:tab pos="2403475" algn="l"/>
              </a:tabLst>
            </a:pPr>
            <a:r>
              <a:rPr lang="en-US" altLang="en-US" dirty="0"/>
              <a:t>Corresponds to the Cartesian product operation of the relational algebra.</a:t>
            </a:r>
          </a:p>
          <a:p>
            <a:pPr>
              <a:tabLst>
                <a:tab pos="635000" algn="l"/>
                <a:tab pos="2403475" algn="l"/>
              </a:tabLst>
            </a:pPr>
            <a:r>
              <a:rPr lang="en-US" altLang="en-US" dirty="0"/>
              <a:t>Find the Cartesian product </a:t>
            </a:r>
            <a:r>
              <a:rPr lang="en-US" altLang="en-US" i="1" dirty="0"/>
              <a:t>instructor X teaches</a:t>
            </a:r>
            <a:endParaRPr lang="en-US" altLang="en-US" dirty="0"/>
          </a:p>
          <a:p>
            <a:pPr>
              <a:buNone/>
              <a:tabLst>
                <a:tab pos="635000" algn="l"/>
                <a:tab pos="2403475" algn="l"/>
              </a:tabLst>
            </a:pPr>
            <a:r>
              <a:rPr lang="en-US" altLang="en-US" b="1" dirty="0"/>
              <a:t>			select </a:t>
            </a:r>
            <a:r>
              <a:rPr lang="en-US" altLang="en-US" dirty="0">
                <a:latin typeface="Symbol" panose="05050102010706020507" pitchFamily="18" charset="2"/>
              </a:rPr>
              <a:t></a:t>
            </a:r>
            <a:br>
              <a:rPr lang="en-US" altLang="en-US" dirty="0"/>
            </a:br>
            <a:r>
              <a:rPr lang="en-US" altLang="en-US" dirty="0"/>
              <a:t>		</a:t>
            </a:r>
            <a:r>
              <a:rPr lang="en-US" altLang="en-US" b="1" dirty="0"/>
              <a:t>from </a:t>
            </a:r>
            <a:r>
              <a:rPr lang="en-US" altLang="en-US" i="1" dirty="0"/>
              <a:t>instructor, teaches</a:t>
            </a:r>
          </a:p>
          <a:p>
            <a:pPr lvl="1">
              <a:tabLst>
                <a:tab pos="635000" algn="l"/>
                <a:tab pos="2403475" algn="l"/>
              </a:tabLst>
            </a:pPr>
            <a:r>
              <a:rPr lang="en-US" altLang="en-US" dirty="0"/>
              <a:t>generates every possible instructor – teaches pair, with all attributes from both relations.</a:t>
            </a:r>
          </a:p>
          <a:p>
            <a:pPr lvl="1">
              <a:tabLst>
                <a:tab pos="635000" algn="l"/>
                <a:tab pos="2403475" algn="l"/>
              </a:tabLst>
            </a:pPr>
            <a:r>
              <a:rPr lang="en-US" altLang="en-US" dirty="0"/>
              <a:t>For common attributes (e.g., </a:t>
            </a:r>
            <a:r>
              <a:rPr lang="en-US" altLang="en-US" i="1" dirty="0"/>
              <a:t>ID</a:t>
            </a:r>
            <a:r>
              <a:rPr lang="en-US" altLang="en-US" dirty="0"/>
              <a:t>), the attributes  in the resulting table are renamed using the  relation name (e.g., </a:t>
            </a:r>
            <a:r>
              <a:rPr lang="en-US" altLang="en-US" i="1" dirty="0"/>
              <a:t>instructor.ID</a:t>
            </a:r>
            <a:r>
              <a:rPr lang="en-US" altLang="en-US" dirty="0"/>
              <a:t>)</a:t>
            </a:r>
          </a:p>
          <a:p>
            <a:pPr>
              <a:tabLst>
                <a:tab pos="635000" algn="l"/>
                <a:tab pos="2403475" algn="l"/>
              </a:tabLst>
            </a:pPr>
            <a:r>
              <a:rPr lang="en-US" altLang="en-US" dirty="0"/>
              <a:t>Cartesian product not very useful directly, but useful combined with where-clause condition (selection operation in relational algebra).</a:t>
            </a:r>
          </a:p>
          <a:p>
            <a:pPr>
              <a:buNone/>
              <a:tabLst>
                <a:tab pos="635000" algn="l"/>
                <a:tab pos="2403475" algn="l"/>
              </a:tabLst>
            </a:pPr>
            <a:r>
              <a:rPr lang="en-US" altLang="en-US" i="1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1398028322"/>
      </p:ext>
    </p:extLst>
  </p:cSld>
  <p:clrMapOvr>
    <a:masterClrMapping/>
  </p:clrMapOvr>
  <p:transition spd="slow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506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Examples</a:t>
            </a:r>
          </a:p>
        </p:txBody>
      </p:sp>
      <p:sp>
        <p:nvSpPr>
          <p:cNvPr id="2253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2" y="1106489"/>
            <a:ext cx="7629925" cy="4526216"/>
          </a:xfrm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/>
          <a:p>
            <a:pPr>
              <a:tabLst>
                <a:tab pos="2055813" algn="l"/>
              </a:tabLst>
            </a:pPr>
            <a:r>
              <a:rPr lang="en-US" altLang="en-US" dirty="0"/>
              <a:t>Find the names of all instructors who have taught some course and the </a:t>
            </a:r>
            <a:r>
              <a:rPr lang="en-US" altLang="en-US" dirty="0" err="1"/>
              <a:t>course_id</a:t>
            </a:r>
            <a:endParaRPr lang="en-US" altLang="en-US" dirty="0"/>
          </a:p>
          <a:p>
            <a:pPr lvl="1">
              <a:tabLst>
                <a:tab pos="2055813" algn="l"/>
              </a:tabLst>
            </a:pPr>
            <a:r>
              <a:rPr lang="en-US" altLang="en-US" b="1" dirty="0"/>
              <a:t>select </a:t>
            </a:r>
            <a:r>
              <a:rPr lang="en-US" altLang="en-US" i="1" dirty="0"/>
              <a:t>name, </a:t>
            </a:r>
            <a:r>
              <a:rPr lang="en-US" altLang="en-US" i="1" dirty="0" err="1"/>
              <a:t>course_id</a:t>
            </a:r>
            <a:br>
              <a:rPr lang="en-US" altLang="en-US" i="1" dirty="0"/>
            </a:br>
            <a:r>
              <a:rPr lang="en-US" altLang="en-US" b="1" dirty="0"/>
              <a:t>from </a:t>
            </a:r>
            <a:r>
              <a:rPr lang="en-US" altLang="en-US" i="1" dirty="0"/>
              <a:t>instructor , teaches</a:t>
            </a:r>
            <a:br>
              <a:rPr lang="en-US" altLang="en-US" i="1" dirty="0"/>
            </a:br>
            <a:r>
              <a:rPr lang="en-US" altLang="en-US" b="1" dirty="0"/>
              <a:t>where </a:t>
            </a:r>
            <a:r>
              <a:rPr lang="en-US" altLang="en-US" i="1" dirty="0"/>
              <a:t>instructor.ID = teaches.ID </a:t>
            </a:r>
          </a:p>
          <a:p>
            <a:pPr lvl="1">
              <a:buNone/>
              <a:tabLst>
                <a:tab pos="2055813" algn="l"/>
              </a:tabLst>
            </a:pPr>
            <a:r>
              <a:rPr lang="en-US" altLang="en-US" sz="800" dirty="0"/>
              <a:t> </a:t>
            </a:r>
          </a:p>
          <a:p>
            <a:pPr>
              <a:tabLst>
                <a:tab pos="2055813" algn="l"/>
              </a:tabLst>
            </a:pPr>
            <a:r>
              <a:rPr lang="en-US" altLang="en-US" dirty="0"/>
              <a:t>Find the names of all instructors in the Art  department who have taught some course and the </a:t>
            </a:r>
            <a:r>
              <a:rPr lang="en-US" altLang="en-US" dirty="0" err="1"/>
              <a:t>course_id</a:t>
            </a:r>
            <a:endParaRPr lang="en-US" altLang="en-US" dirty="0"/>
          </a:p>
          <a:p>
            <a:pPr lvl="1">
              <a:tabLst>
                <a:tab pos="2055813" algn="l"/>
              </a:tabLst>
            </a:pPr>
            <a:r>
              <a:rPr lang="en-US" altLang="en-US" b="1" dirty="0"/>
              <a:t>select </a:t>
            </a:r>
            <a:r>
              <a:rPr lang="en-US" altLang="en-US" i="1" dirty="0"/>
              <a:t>name, </a:t>
            </a:r>
            <a:r>
              <a:rPr lang="en-US" altLang="en-US" i="1" dirty="0" err="1"/>
              <a:t>course_id</a:t>
            </a:r>
            <a:br>
              <a:rPr lang="en-US" altLang="en-US" i="1" dirty="0"/>
            </a:br>
            <a:r>
              <a:rPr lang="en-US" altLang="en-US" b="1" dirty="0"/>
              <a:t>from </a:t>
            </a:r>
            <a:r>
              <a:rPr lang="en-US" altLang="en-US" i="1" dirty="0"/>
              <a:t>instructor , teaches</a:t>
            </a:r>
            <a:br>
              <a:rPr lang="en-US" altLang="en-US" i="1" dirty="0"/>
            </a:br>
            <a:r>
              <a:rPr lang="en-US" altLang="en-US" b="1" dirty="0"/>
              <a:t>where </a:t>
            </a:r>
            <a:r>
              <a:rPr lang="en-US" altLang="en-US" i="1" dirty="0"/>
              <a:t>instructor.ID = teaches.ID  </a:t>
            </a:r>
            <a:r>
              <a:rPr lang="en-US" altLang="en-US" b="1" i="1" dirty="0"/>
              <a:t>and</a:t>
            </a:r>
            <a:r>
              <a:rPr lang="en-US" altLang="en-US" i="1" dirty="0"/>
              <a:t>  instructor. dept_name = </a:t>
            </a:r>
            <a:r>
              <a:rPr lang="en-US" altLang="en-US" dirty="0"/>
              <a:t>'Art'</a:t>
            </a:r>
          </a:p>
          <a:p>
            <a:pPr lvl="1">
              <a:buNone/>
              <a:tabLst>
                <a:tab pos="2055813" algn="l"/>
              </a:tabLst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27228652"/>
      </p:ext>
    </p:extLst>
  </p:cSld>
  <p:clrMapOvr>
    <a:masterClrMapping/>
  </p:clrMapOvr>
  <p:transition spd="slow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506" name="Rectangle 2"/>
          <p:cNvSpPr>
            <a:spLocks noGrp="1" noChangeArrowheads="1"/>
          </p:cNvSpPr>
          <p:nvPr>
            <p:ph type="title"/>
          </p:nvPr>
        </p:nvSpPr>
        <p:spPr>
          <a:xfrm>
            <a:off x="2292350" y="189667"/>
            <a:ext cx="8077200" cy="609600"/>
          </a:xfrm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The Rename Operation</a:t>
            </a:r>
          </a:p>
        </p:txBody>
      </p:sp>
      <p:sp>
        <p:nvSpPr>
          <p:cNvPr id="2355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0" y="1155257"/>
            <a:ext cx="7760830" cy="3407866"/>
          </a:xfrm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/>
          <a:p>
            <a:pPr>
              <a:tabLst>
                <a:tab pos="2055813" algn="l"/>
              </a:tabLst>
            </a:pPr>
            <a:r>
              <a:rPr lang="en-US" altLang="en-US" dirty="0"/>
              <a:t>The SQL allows renaming relations and attributes using the </a:t>
            </a:r>
            <a:r>
              <a:rPr lang="en-US" altLang="en-US" b="1" dirty="0"/>
              <a:t>as </a:t>
            </a:r>
            <a:r>
              <a:rPr lang="en-US" altLang="en-US" dirty="0"/>
              <a:t>clause:</a:t>
            </a:r>
          </a:p>
          <a:p>
            <a:pPr>
              <a:buNone/>
              <a:tabLst>
                <a:tab pos="2055813" algn="l"/>
              </a:tabLst>
            </a:pPr>
            <a:r>
              <a:rPr lang="en-US" altLang="en-US" i="1" dirty="0"/>
              <a:t>		old-name </a:t>
            </a:r>
            <a:r>
              <a:rPr lang="en-US" altLang="en-US" b="1" dirty="0"/>
              <a:t>as</a:t>
            </a:r>
            <a:r>
              <a:rPr lang="en-US" altLang="en-US" i="1" dirty="0"/>
              <a:t> new-name</a:t>
            </a:r>
            <a:br>
              <a:rPr lang="en-US" altLang="en-US" dirty="0"/>
            </a:br>
            <a:r>
              <a:rPr lang="en-US" altLang="en-US" sz="800" dirty="0"/>
              <a:t> </a:t>
            </a:r>
          </a:p>
          <a:p>
            <a:pPr>
              <a:tabLst>
                <a:tab pos="2055813" algn="l"/>
              </a:tabLst>
            </a:pPr>
            <a:r>
              <a:rPr lang="en-US" altLang="en-US" dirty="0"/>
              <a:t>Find the names of all instructors who have a higher salary than </a:t>
            </a:r>
            <a:br>
              <a:rPr lang="en-US" altLang="en-US" dirty="0"/>
            </a:br>
            <a:r>
              <a:rPr lang="en-US" altLang="en-US" dirty="0"/>
              <a:t>some instructor in 'Comp. Sci'.</a:t>
            </a:r>
          </a:p>
          <a:p>
            <a:pPr lvl="1">
              <a:tabLst>
                <a:tab pos="2055813" algn="l"/>
              </a:tabLst>
            </a:pPr>
            <a:r>
              <a:rPr lang="en-US" altLang="en-US" b="1" dirty="0"/>
              <a:t>select distinct </a:t>
            </a:r>
            <a:r>
              <a:rPr lang="en-US" altLang="en-US" i="1" dirty="0"/>
              <a:t>T.name</a:t>
            </a:r>
            <a:br>
              <a:rPr lang="en-US" altLang="en-US" i="1" dirty="0"/>
            </a:br>
            <a:r>
              <a:rPr lang="en-US" altLang="en-US" b="1" dirty="0"/>
              <a:t>from </a:t>
            </a:r>
            <a:r>
              <a:rPr lang="en-US" altLang="en-US" i="1" dirty="0"/>
              <a:t>instructor </a:t>
            </a:r>
            <a:r>
              <a:rPr lang="en-US" altLang="en-US" b="1" dirty="0"/>
              <a:t>as </a:t>
            </a:r>
            <a:r>
              <a:rPr lang="en-US" altLang="en-US" i="1" dirty="0"/>
              <a:t>T, instructor </a:t>
            </a:r>
            <a:r>
              <a:rPr lang="en-US" altLang="en-US" b="1" dirty="0"/>
              <a:t>as </a:t>
            </a:r>
            <a:r>
              <a:rPr lang="en-US" altLang="en-US" i="1" dirty="0"/>
              <a:t>S</a:t>
            </a:r>
            <a:br>
              <a:rPr lang="en-US" altLang="en-US" i="1" dirty="0"/>
            </a:br>
            <a:r>
              <a:rPr lang="en-US" altLang="en-US" b="1" dirty="0"/>
              <a:t>where </a:t>
            </a:r>
            <a:r>
              <a:rPr lang="en-US" altLang="en-US" i="1" dirty="0" err="1"/>
              <a:t>T.salary</a:t>
            </a:r>
            <a:r>
              <a:rPr lang="en-US" altLang="en-US" i="1" dirty="0"/>
              <a:t> &gt; </a:t>
            </a:r>
            <a:r>
              <a:rPr lang="en-US" altLang="en-US" i="1" dirty="0" err="1"/>
              <a:t>S.salary</a:t>
            </a:r>
            <a:r>
              <a:rPr lang="en-US" altLang="en-US" i="1" dirty="0"/>
              <a:t> </a:t>
            </a:r>
            <a:r>
              <a:rPr lang="en-US" altLang="en-US" b="1" dirty="0"/>
              <a:t>and </a:t>
            </a:r>
            <a:r>
              <a:rPr lang="en-US" altLang="en-US" i="1" dirty="0" err="1"/>
              <a:t>S.dept_name</a:t>
            </a:r>
            <a:r>
              <a:rPr lang="en-US" altLang="en-US" i="1" dirty="0"/>
              <a:t> = 'Comp. Sci.’</a:t>
            </a:r>
          </a:p>
          <a:p>
            <a:pPr lvl="1">
              <a:buNone/>
              <a:tabLst>
                <a:tab pos="2055813" algn="l"/>
              </a:tabLst>
            </a:pPr>
            <a:r>
              <a:rPr lang="en-US" altLang="en-US" sz="800" dirty="0"/>
              <a:t> </a:t>
            </a:r>
          </a:p>
          <a:p>
            <a:pPr>
              <a:tabLst>
                <a:tab pos="2055813" algn="l"/>
              </a:tabLst>
            </a:pPr>
            <a:r>
              <a:rPr lang="en-US" altLang="en-US" dirty="0"/>
              <a:t>Keyword </a:t>
            </a:r>
            <a:r>
              <a:rPr lang="en-US" altLang="en-US" b="1" dirty="0"/>
              <a:t>as</a:t>
            </a:r>
            <a:r>
              <a:rPr lang="en-US" altLang="en-US" dirty="0"/>
              <a:t> is optional and may be omitted</a:t>
            </a:r>
            <a:br>
              <a:rPr lang="en-US" altLang="en-US" dirty="0"/>
            </a:br>
            <a:r>
              <a:rPr lang="en-US" altLang="en-US" dirty="0"/>
              <a:t>              </a:t>
            </a:r>
            <a:r>
              <a:rPr lang="en-US" altLang="en-US" i="1" dirty="0"/>
              <a:t>instructor </a:t>
            </a:r>
            <a:r>
              <a:rPr lang="en-US" altLang="en-US" b="1" dirty="0"/>
              <a:t>as </a:t>
            </a:r>
            <a:r>
              <a:rPr lang="en-US" altLang="en-US" i="1" dirty="0"/>
              <a:t>T ≡ instructor</a:t>
            </a:r>
            <a:r>
              <a:rPr lang="en-US" altLang="en-US" b="1" dirty="0"/>
              <a:t> </a:t>
            </a:r>
            <a:r>
              <a:rPr lang="en-US" altLang="en-US" i="1" dirty="0"/>
              <a:t>T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808497851"/>
      </p:ext>
    </p:extLst>
  </p:cSld>
  <p:clrMapOvr>
    <a:masterClrMapping/>
  </p:clrMapOvr>
  <p:transition spd="slow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506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Self Join Example</a:t>
            </a:r>
          </a:p>
        </p:txBody>
      </p:sp>
      <p:sp>
        <p:nvSpPr>
          <p:cNvPr id="2355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0" y="1106488"/>
            <a:ext cx="7692898" cy="3575240"/>
          </a:xfrm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/>
          <a:p>
            <a:pPr>
              <a:tabLst>
                <a:tab pos="2055813" algn="l"/>
              </a:tabLst>
            </a:pPr>
            <a:r>
              <a:rPr lang="en-US" altLang="en-US" dirty="0"/>
              <a:t>Relation </a:t>
            </a:r>
            <a:r>
              <a:rPr lang="en-US" altLang="en-US" i="1" dirty="0" err="1"/>
              <a:t>emp</a:t>
            </a:r>
            <a:r>
              <a:rPr lang="en-US" altLang="en-US" i="1" dirty="0"/>
              <a:t>-super</a:t>
            </a:r>
          </a:p>
          <a:p>
            <a:pPr>
              <a:tabLst>
                <a:tab pos="2055813" algn="l"/>
              </a:tabLst>
            </a:pPr>
            <a:endParaRPr lang="en-US" altLang="en-US" i="1" dirty="0"/>
          </a:p>
          <a:p>
            <a:pPr>
              <a:tabLst>
                <a:tab pos="2055813" algn="l"/>
              </a:tabLst>
            </a:pPr>
            <a:endParaRPr lang="en-US" altLang="en-US" i="1" dirty="0"/>
          </a:p>
          <a:p>
            <a:pPr>
              <a:tabLst>
                <a:tab pos="2055813" algn="l"/>
              </a:tabLst>
            </a:pPr>
            <a:endParaRPr lang="en-US" altLang="en-US" i="1" dirty="0"/>
          </a:p>
          <a:p>
            <a:pPr>
              <a:tabLst>
                <a:tab pos="2055813" algn="l"/>
              </a:tabLst>
            </a:pPr>
            <a:endParaRPr lang="en-US" altLang="en-US" i="1" dirty="0"/>
          </a:p>
          <a:p>
            <a:pPr>
              <a:buNone/>
              <a:tabLst>
                <a:tab pos="2055813" algn="l"/>
              </a:tabLst>
            </a:pPr>
            <a:endParaRPr lang="en-US" altLang="en-US" i="1" dirty="0"/>
          </a:p>
          <a:p>
            <a:pPr>
              <a:tabLst>
                <a:tab pos="2055813" algn="l"/>
              </a:tabLst>
            </a:pPr>
            <a:r>
              <a:rPr lang="en-US" altLang="en-US" dirty="0"/>
              <a:t>Find the supervisor of “Bob”</a:t>
            </a:r>
          </a:p>
          <a:p>
            <a:pPr>
              <a:tabLst>
                <a:tab pos="2055813" algn="l"/>
              </a:tabLst>
            </a:pPr>
            <a:r>
              <a:rPr lang="en-US" altLang="en-US" dirty="0"/>
              <a:t>Find the supervisor of the supervisor of “Bob”</a:t>
            </a:r>
          </a:p>
          <a:p>
            <a:pPr>
              <a:tabLst>
                <a:tab pos="2055813" algn="l"/>
              </a:tabLst>
            </a:pPr>
            <a:r>
              <a:rPr lang="en-US" altLang="en-US" dirty="0"/>
              <a:t>Can you find  ALL the supervisors (direct and indirect) of “Bob”?</a:t>
            </a:r>
          </a:p>
          <a:p>
            <a:pPr>
              <a:tabLst>
                <a:tab pos="2055813" algn="l"/>
              </a:tabLst>
            </a:pPr>
            <a:endParaRPr lang="en-US" altLang="en-US" dirty="0"/>
          </a:p>
          <a:p>
            <a:pPr>
              <a:tabLst>
                <a:tab pos="2055813" algn="l"/>
              </a:tabLst>
            </a:pPr>
            <a:endParaRPr lang="en-US" altLang="en-US" dirty="0"/>
          </a:p>
        </p:txBody>
      </p:sp>
      <p:pic>
        <p:nvPicPr>
          <p:cNvPr id="4" name="Picture 1" descr="C:\Users\as668\Desktop\Judi\3_100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986528" y="1658093"/>
            <a:ext cx="1784870" cy="126175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584531827"/>
      </p:ext>
    </p:extLst>
  </p:cSld>
  <p:clrMapOvr>
    <a:masterClrMapping/>
  </p:clrMapOvr>
  <p:transition spd="slow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String Operations</a:t>
            </a:r>
          </a:p>
        </p:txBody>
      </p:sp>
      <p:sp>
        <p:nvSpPr>
          <p:cNvPr id="2560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204024"/>
            <a:ext cx="7638802" cy="4648136"/>
          </a:xfrm>
        </p:spPr>
        <p:txBody>
          <a:bodyPr/>
          <a:lstStyle/>
          <a:p>
            <a:pPr>
              <a:tabLst>
                <a:tab pos="1889125" algn="l"/>
                <a:tab pos="2403475" algn="l"/>
              </a:tabLst>
            </a:pPr>
            <a:r>
              <a:rPr lang="en-US" altLang="en-US" dirty="0"/>
              <a:t>SQL includes a string-matching operator for comparisons on character strings.  The operator </a:t>
            </a:r>
            <a:r>
              <a:rPr lang="en-US" altLang="en-US" b="1" dirty="0"/>
              <a:t>like</a:t>
            </a:r>
            <a:r>
              <a:rPr lang="en-US" altLang="en-US" dirty="0"/>
              <a:t> uses patterns that are described using two special characters:</a:t>
            </a:r>
          </a:p>
          <a:p>
            <a:pPr lvl="1">
              <a:tabLst>
                <a:tab pos="1889125" algn="l"/>
                <a:tab pos="2403475" algn="l"/>
              </a:tabLst>
            </a:pPr>
            <a:r>
              <a:rPr lang="en-US" altLang="en-US" dirty="0"/>
              <a:t>percent ( % ).  The % character matches any substring.</a:t>
            </a:r>
          </a:p>
          <a:p>
            <a:pPr lvl="1">
              <a:tabLst>
                <a:tab pos="1889125" algn="l"/>
                <a:tab pos="2403475" algn="l"/>
              </a:tabLst>
            </a:pPr>
            <a:r>
              <a:rPr lang="en-US" altLang="en-US" dirty="0"/>
              <a:t>underscore ( _ ).  The _ character matches any character.</a:t>
            </a:r>
          </a:p>
          <a:p>
            <a:pPr>
              <a:tabLst>
                <a:tab pos="1889125" algn="l"/>
                <a:tab pos="2403475" algn="l"/>
              </a:tabLst>
            </a:pPr>
            <a:r>
              <a:rPr lang="en-US" altLang="en-US" dirty="0"/>
              <a:t>Find the names of all instructors whose name includes the substring “</a:t>
            </a:r>
            <a:r>
              <a:rPr lang="en-US" altLang="en-US" dirty="0" err="1"/>
              <a:t>dar</a:t>
            </a:r>
            <a:r>
              <a:rPr lang="en-US" altLang="en-US" dirty="0"/>
              <a:t>”.</a:t>
            </a:r>
          </a:p>
          <a:p>
            <a:pPr>
              <a:buNone/>
              <a:tabLst>
                <a:tab pos="1889125" algn="l"/>
                <a:tab pos="2403475" algn="l"/>
              </a:tabLst>
            </a:pPr>
            <a:r>
              <a:rPr lang="en-US" altLang="en-US" b="1" dirty="0"/>
              <a:t>		se</a:t>
            </a:r>
            <a:r>
              <a:rPr lang="en-US" altLang="en-US" dirty="0"/>
              <a:t>le</a:t>
            </a:r>
            <a:r>
              <a:rPr lang="en-US" altLang="en-US" b="1" dirty="0"/>
              <a:t>ct </a:t>
            </a:r>
            <a:r>
              <a:rPr lang="en-US" altLang="en-US" i="1" dirty="0"/>
              <a:t>name</a:t>
            </a:r>
            <a:br>
              <a:rPr lang="en-US" altLang="en-US" i="1" dirty="0"/>
            </a:br>
            <a:r>
              <a:rPr lang="en-US" altLang="en-US" i="1" dirty="0"/>
              <a:t>	</a:t>
            </a:r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  <a:br>
              <a:rPr lang="en-US" altLang="en-US" i="1" dirty="0"/>
            </a:br>
            <a:r>
              <a:rPr lang="en-US" altLang="en-US" i="1" dirty="0"/>
              <a:t>	</a:t>
            </a:r>
            <a:r>
              <a:rPr lang="en-US" altLang="en-US" b="1" dirty="0"/>
              <a:t>where</a:t>
            </a:r>
            <a:r>
              <a:rPr lang="en-US" altLang="en-US" b="1" i="1" dirty="0"/>
              <a:t> </a:t>
            </a:r>
            <a:r>
              <a:rPr lang="en-US" altLang="en-US" i="1" dirty="0"/>
              <a:t>name </a:t>
            </a:r>
            <a:r>
              <a:rPr lang="en-US" altLang="en-US" b="1" dirty="0"/>
              <a:t>like </a:t>
            </a:r>
            <a:r>
              <a:rPr lang="en-US" altLang="en-US" b="1" dirty="0">
                <a:latin typeface="Century Gothic" panose="020B0502020202020204" pitchFamily="34" charset="0"/>
              </a:rPr>
              <a:t>'</a:t>
            </a:r>
            <a:r>
              <a:rPr lang="en-US" altLang="en-US" dirty="0"/>
              <a:t>%</a:t>
            </a:r>
            <a:r>
              <a:rPr lang="en-US" altLang="en-US" dirty="0" err="1"/>
              <a:t>dar</a:t>
            </a:r>
            <a:r>
              <a:rPr lang="en-US" altLang="en-US" dirty="0"/>
              <a:t>%</a:t>
            </a:r>
            <a:r>
              <a:rPr lang="en-US" altLang="en-US" dirty="0">
                <a:latin typeface="Century Gothic" panose="020B0502020202020204" pitchFamily="34" charset="0"/>
              </a:rPr>
              <a:t>' </a:t>
            </a:r>
          </a:p>
          <a:p>
            <a:pPr>
              <a:tabLst>
                <a:tab pos="1889125" algn="l"/>
                <a:tab pos="2403475" algn="l"/>
              </a:tabLst>
            </a:pPr>
            <a:r>
              <a:rPr lang="en-US" altLang="en-US" dirty="0"/>
              <a:t>Match the string “100%”</a:t>
            </a:r>
          </a:p>
          <a:p>
            <a:pPr>
              <a:buNone/>
              <a:tabLst>
                <a:tab pos="1889125" algn="l"/>
                <a:tab pos="2403475" algn="l"/>
              </a:tabLst>
            </a:pPr>
            <a:r>
              <a:rPr lang="en-US" altLang="en-US" dirty="0"/>
              <a:t>			</a:t>
            </a:r>
            <a:r>
              <a:rPr lang="en-US" altLang="en-US" b="1" dirty="0"/>
              <a:t>like </a:t>
            </a:r>
            <a:r>
              <a:rPr lang="en-US" altLang="en-US" b="1" dirty="0">
                <a:latin typeface="Century Gothic" panose="020B0502020202020204" pitchFamily="34" charset="0"/>
              </a:rPr>
              <a:t>'</a:t>
            </a:r>
            <a:r>
              <a:rPr lang="en-US" altLang="ja-JP" dirty="0"/>
              <a:t>100 \%</a:t>
            </a:r>
            <a:r>
              <a:rPr lang="en-US" altLang="ja-JP" dirty="0">
                <a:latin typeface="Century Gothic" panose="020B0502020202020204" pitchFamily="34" charset="0"/>
              </a:rPr>
              <a:t>' </a:t>
            </a:r>
            <a:r>
              <a:rPr lang="en-US" altLang="ja-JP" dirty="0"/>
              <a:t> </a:t>
            </a:r>
            <a:r>
              <a:rPr lang="en-US" altLang="ja-JP" b="1" dirty="0"/>
              <a:t>escape  </a:t>
            </a:r>
            <a:r>
              <a:rPr lang="en-US" altLang="ja-JP" b="1" dirty="0">
                <a:latin typeface="Century Gothic" panose="020B0502020202020204" pitchFamily="34" charset="0"/>
              </a:rPr>
              <a:t>'</a:t>
            </a:r>
            <a:r>
              <a:rPr lang="en-US" altLang="ja-JP" dirty="0"/>
              <a:t>\</a:t>
            </a:r>
            <a:r>
              <a:rPr lang="en-US" altLang="ja-JP" dirty="0">
                <a:latin typeface="Century Gothic" panose="020B0502020202020204" pitchFamily="34" charset="0"/>
              </a:rPr>
              <a:t>' </a:t>
            </a:r>
            <a:endParaRPr lang="en-US" altLang="ja-JP" dirty="0"/>
          </a:p>
          <a:p>
            <a:pPr>
              <a:buNone/>
              <a:tabLst>
                <a:tab pos="1889125" algn="l"/>
                <a:tab pos="2403475" algn="l"/>
              </a:tabLst>
            </a:pPr>
            <a:r>
              <a:rPr lang="en-US" altLang="en-US" dirty="0"/>
              <a:t>      in that above we use backslash (\) as the escape character.</a:t>
            </a:r>
          </a:p>
          <a:p>
            <a:pPr>
              <a:buNone/>
              <a:tabLst>
                <a:tab pos="1889125" algn="l"/>
                <a:tab pos="2403475" algn="l"/>
              </a:tabLst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03487439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String Operations (Cont.)</a:t>
            </a:r>
          </a:p>
        </p:txBody>
      </p:sp>
      <p:sp>
        <p:nvSpPr>
          <p:cNvPr id="2662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06488"/>
            <a:ext cx="7434616" cy="4379912"/>
          </a:xfrm>
        </p:spPr>
        <p:txBody>
          <a:bodyPr/>
          <a:lstStyle/>
          <a:p>
            <a:pPr>
              <a:tabLst>
                <a:tab pos="1889125" algn="l"/>
                <a:tab pos="2403475" algn="l"/>
              </a:tabLst>
            </a:pPr>
            <a:r>
              <a:rPr lang="en-US" altLang="en-US" dirty="0"/>
              <a:t>Patterns are case sensitive. </a:t>
            </a:r>
          </a:p>
          <a:p>
            <a:pPr>
              <a:tabLst>
                <a:tab pos="1889125" algn="l"/>
                <a:tab pos="2403475" algn="l"/>
              </a:tabLst>
            </a:pPr>
            <a:r>
              <a:rPr lang="en-US" altLang="en-US" dirty="0"/>
              <a:t>Pattern matching examples:</a:t>
            </a:r>
          </a:p>
          <a:p>
            <a:pPr lvl="1">
              <a:tabLst>
                <a:tab pos="1889125" algn="l"/>
                <a:tab pos="2403475" algn="l"/>
              </a:tabLst>
            </a:pPr>
            <a:r>
              <a:rPr lang="en-US" altLang="en-US" dirty="0"/>
              <a:t>'Intro%' matches any string beginning with “Intro”.</a:t>
            </a:r>
          </a:p>
          <a:p>
            <a:pPr lvl="1">
              <a:tabLst>
                <a:tab pos="1889125" algn="l"/>
                <a:tab pos="2403475" algn="l"/>
              </a:tabLst>
            </a:pPr>
            <a:r>
              <a:rPr lang="en-US" altLang="en-US" dirty="0"/>
              <a:t>'%Comp%' matches any string containing “Comp” as a substring.</a:t>
            </a:r>
          </a:p>
          <a:p>
            <a:pPr lvl="1">
              <a:tabLst>
                <a:tab pos="1889125" algn="l"/>
                <a:tab pos="2403475" algn="l"/>
              </a:tabLst>
            </a:pPr>
            <a:r>
              <a:rPr lang="en-US" altLang="en-US" dirty="0"/>
              <a:t>'_ _ _' matches any string of exactly three characters.</a:t>
            </a:r>
          </a:p>
          <a:p>
            <a:pPr lvl="1">
              <a:tabLst>
                <a:tab pos="1889125" algn="l"/>
                <a:tab pos="2403475" algn="l"/>
              </a:tabLst>
            </a:pPr>
            <a:r>
              <a:rPr lang="en-US" altLang="en-US" dirty="0"/>
              <a:t>'_ _ _ %' matches any string of at least three characters.</a:t>
            </a:r>
          </a:p>
          <a:p>
            <a:pPr lvl="1">
              <a:buNone/>
              <a:tabLst>
                <a:tab pos="1889125" algn="l"/>
                <a:tab pos="2403475" algn="l"/>
              </a:tabLst>
            </a:pPr>
            <a:r>
              <a:rPr lang="en-US" altLang="en-US" sz="800" dirty="0"/>
              <a:t> </a:t>
            </a:r>
          </a:p>
          <a:p>
            <a:pPr>
              <a:tabLst>
                <a:tab pos="1889125" algn="l"/>
                <a:tab pos="2403475" algn="l"/>
              </a:tabLst>
            </a:pPr>
            <a:r>
              <a:rPr lang="en-US" altLang="en-US" dirty="0"/>
              <a:t>SQL supports a variety of string operations such as</a:t>
            </a:r>
          </a:p>
          <a:p>
            <a:pPr lvl="1">
              <a:tabLst>
                <a:tab pos="1889125" algn="l"/>
                <a:tab pos="2403475" algn="l"/>
              </a:tabLst>
            </a:pPr>
            <a:r>
              <a:rPr lang="en-US" altLang="en-US" dirty="0"/>
              <a:t>concatenation (using “||”)</a:t>
            </a:r>
          </a:p>
          <a:p>
            <a:pPr lvl="1">
              <a:tabLst>
                <a:tab pos="1889125" algn="l"/>
                <a:tab pos="2403475" algn="l"/>
              </a:tabLst>
            </a:pPr>
            <a:r>
              <a:rPr lang="en-US" altLang="en-US" dirty="0"/>
              <a:t>converting from upper to lower case (and vice versa)</a:t>
            </a:r>
          </a:p>
          <a:p>
            <a:pPr lvl="1">
              <a:tabLst>
                <a:tab pos="1889125" algn="l"/>
                <a:tab pos="2403475" algn="l"/>
              </a:tabLst>
            </a:pPr>
            <a:r>
              <a:rPr lang="en-US" altLang="en-US" dirty="0"/>
              <a:t>finding string length, extracting substrings, etc.</a:t>
            </a:r>
          </a:p>
        </p:txBody>
      </p:sp>
    </p:spTree>
    <p:extLst>
      <p:ext uri="{BB962C8B-B14F-4D97-AF65-F5344CB8AC3E}">
        <p14:creationId xmlns:p14="http://schemas.microsoft.com/office/powerpoint/2010/main" val="20965073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386" name="Rectangle 2">
            <a:extLst>
              <a:ext uri="{FF2B5EF4-FFF2-40B4-BE49-F238E27FC236}">
                <a16:creationId xmlns:a16="http://schemas.microsoft.com/office/drawing/2014/main" id="{1CB68582-BBE2-4F64-8E5F-7C76410784FB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Chapter 6: Database Design Using the E-R Model</a:t>
            </a:r>
          </a:p>
        </p:txBody>
      </p:sp>
    </p:spTree>
    <p:extLst>
      <p:ext uri="{BB962C8B-B14F-4D97-AF65-F5344CB8AC3E}">
        <p14:creationId xmlns:p14="http://schemas.microsoft.com/office/powerpoint/2010/main" val="34026238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Ordering the Display of Tuples</a:t>
            </a:r>
          </a:p>
        </p:txBody>
      </p:sp>
      <p:sp>
        <p:nvSpPr>
          <p:cNvPr id="2765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08076"/>
            <a:ext cx="7522211" cy="4085717"/>
          </a:xfrm>
        </p:spPr>
        <p:txBody>
          <a:bodyPr/>
          <a:lstStyle/>
          <a:p>
            <a:pPr>
              <a:tabLst>
                <a:tab pos="906463" algn="l"/>
              </a:tabLst>
            </a:pPr>
            <a:r>
              <a:rPr lang="en-US" altLang="en-US" dirty="0"/>
              <a:t>List in alphabetic order the names of all instructors </a:t>
            </a:r>
          </a:p>
          <a:p>
            <a:pPr>
              <a:buNone/>
              <a:tabLst>
                <a:tab pos="906463" algn="l"/>
              </a:tabLst>
            </a:pPr>
            <a:r>
              <a:rPr lang="en-US" altLang="en-US" dirty="0"/>
              <a:t>              </a:t>
            </a:r>
            <a:r>
              <a:rPr lang="en-US" altLang="en-US" b="1" dirty="0"/>
              <a:t>select distinct </a:t>
            </a:r>
            <a:r>
              <a:rPr lang="en-US" altLang="en-US" i="1" dirty="0"/>
              <a:t>name</a:t>
            </a:r>
            <a:br>
              <a:rPr lang="en-US" altLang="en-US" i="1" dirty="0"/>
            </a:br>
            <a:r>
              <a:rPr lang="en-US" altLang="en-US" i="1" dirty="0"/>
              <a:t>	</a:t>
            </a:r>
            <a:r>
              <a:rPr lang="en-US" altLang="en-US" b="1" dirty="0"/>
              <a:t>from    </a:t>
            </a:r>
            <a:r>
              <a:rPr lang="en-US" altLang="en-US" i="1" dirty="0"/>
              <a:t>instructor</a:t>
            </a:r>
            <a:br>
              <a:rPr lang="en-US" altLang="en-US" i="1" dirty="0"/>
            </a:br>
            <a:r>
              <a:rPr lang="en-US" altLang="en-US" i="1" dirty="0"/>
              <a:t>	</a:t>
            </a:r>
            <a:r>
              <a:rPr lang="en-US" altLang="en-US" dirty="0"/>
              <a:t>	</a:t>
            </a:r>
            <a:r>
              <a:rPr lang="en-US" altLang="en-US" b="1" dirty="0"/>
              <a:t>order by </a:t>
            </a:r>
            <a:r>
              <a:rPr lang="en-US" altLang="en-US" i="1" dirty="0"/>
              <a:t>name</a:t>
            </a:r>
            <a:endParaRPr lang="en-US" altLang="en-US" dirty="0"/>
          </a:p>
          <a:p>
            <a:pPr>
              <a:tabLst>
                <a:tab pos="906463" algn="l"/>
              </a:tabLst>
            </a:pPr>
            <a:r>
              <a:rPr lang="en-US" altLang="en-US" dirty="0"/>
              <a:t>We may specify </a:t>
            </a:r>
            <a:r>
              <a:rPr lang="en-US" altLang="en-US" b="1" dirty="0" err="1">
                <a:solidFill>
                  <a:srgbClr val="002060"/>
                </a:solidFill>
              </a:rPr>
              <a:t>desc</a:t>
            </a:r>
            <a:r>
              <a:rPr lang="en-US" altLang="en-US" dirty="0">
                <a:solidFill>
                  <a:srgbClr val="002060"/>
                </a:solidFill>
              </a:rPr>
              <a:t> </a:t>
            </a:r>
            <a:r>
              <a:rPr lang="en-US" altLang="en-US" dirty="0"/>
              <a:t>for descending order or </a:t>
            </a:r>
            <a:r>
              <a:rPr lang="en-US" altLang="en-US" b="1" dirty="0" err="1">
                <a:solidFill>
                  <a:srgbClr val="002060"/>
                </a:solidFill>
              </a:rPr>
              <a:t>asc</a:t>
            </a:r>
            <a:r>
              <a:rPr lang="en-US" altLang="en-US" dirty="0"/>
              <a:t> for ascending order, for each attribute; ascending order is the default.</a:t>
            </a:r>
          </a:p>
          <a:p>
            <a:pPr lvl="1">
              <a:tabLst>
                <a:tab pos="906463" algn="l"/>
              </a:tabLst>
            </a:pPr>
            <a:r>
              <a:rPr lang="en-US" altLang="en-US" dirty="0"/>
              <a:t>Example:  </a:t>
            </a:r>
            <a:r>
              <a:rPr lang="en-US" altLang="en-US" b="1" dirty="0"/>
              <a:t>order by</a:t>
            </a:r>
            <a:r>
              <a:rPr lang="en-US" altLang="en-US" dirty="0"/>
              <a:t> </a:t>
            </a:r>
            <a:r>
              <a:rPr lang="en-US" altLang="en-US" i="1" dirty="0"/>
              <a:t>name</a:t>
            </a:r>
            <a:r>
              <a:rPr lang="en-US" altLang="en-US" dirty="0"/>
              <a:t> </a:t>
            </a:r>
            <a:r>
              <a:rPr lang="en-US" altLang="en-US" b="1" dirty="0" err="1"/>
              <a:t>desc</a:t>
            </a:r>
            <a:endParaRPr lang="en-US" altLang="en-US" b="1" dirty="0"/>
          </a:p>
          <a:p>
            <a:pPr>
              <a:tabLst>
                <a:tab pos="906463" algn="l"/>
              </a:tabLst>
            </a:pPr>
            <a:r>
              <a:rPr lang="en-US" altLang="en-US" dirty="0"/>
              <a:t>Can sort on multiple attributes</a:t>
            </a:r>
          </a:p>
          <a:p>
            <a:pPr lvl="1">
              <a:tabLst>
                <a:tab pos="906463" algn="l"/>
              </a:tabLst>
            </a:pPr>
            <a:r>
              <a:rPr lang="en-US" altLang="en-US" dirty="0"/>
              <a:t>Example: </a:t>
            </a:r>
            <a:r>
              <a:rPr lang="en-US" altLang="en-US" b="1" dirty="0"/>
              <a:t>order by </a:t>
            </a:r>
            <a:r>
              <a:rPr lang="en-US" altLang="en-US" dirty="0"/>
              <a:t> </a:t>
            </a:r>
            <a:r>
              <a:rPr lang="en-US" altLang="en-US" i="1" dirty="0" err="1"/>
              <a:t>dept_name</a:t>
            </a:r>
            <a:r>
              <a:rPr lang="en-US" altLang="en-US" i="1" dirty="0"/>
              <a:t>, name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11276158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650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Where Clause Predicates</a:t>
            </a:r>
          </a:p>
        </p:txBody>
      </p:sp>
      <p:sp>
        <p:nvSpPr>
          <p:cNvPr id="2867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06490"/>
            <a:ext cx="7436866" cy="3624007"/>
          </a:xfrm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SQL includes a </a:t>
            </a:r>
            <a:r>
              <a:rPr lang="en-US" altLang="en-US" b="1" dirty="0">
                <a:solidFill>
                  <a:srgbClr val="002060"/>
                </a:solidFill>
              </a:rPr>
              <a:t>between</a:t>
            </a:r>
            <a:r>
              <a:rPr lang="en-US" altLang="en-US" dirty="0"/>
              <a:t> comparison operator</a:t>
            </a:r>
          </a:p>
          <a:p>
            <a:r>
              <a:rPr lang="en-US" altLang="en-US" dirty="0"/>
              <a:t>Example:  Find the names of all instructors with salary between $90,000 and $100,000 (that is, </a:t>
            </a:r>
            <a:r>
              <a:rPr lang="en-US" altLang="en-US" dirty="0">
                <a:latin typeface="Symbol" panose="05050102010706020507" pitchFamily="18" charset="2"/>
              </a:rPr>
              <a:t> </a:t>
            </a:r>
            <a:r>
              <a:rPr lang="en-US" altLang="en-US" dirty="0"/>
              <a:t>$90,000 and </a:t>
            </a:r>
            <a:r>
              <a:rPr lang="en-US" altLang="en-US" dirty="0">
                <a:latin typeface="Symbol" panose="05050102010706020507" pitchFamily="18" charset="2"/>
              </a:rPr>
              <a:t> </a:t>
            </a:r>
            <a:r>
              <a:rPr lang="en-US" altLang="en-US" dirty="0"/>
              <a:t>$100,000)</a:t>
            </a:r>
          </a:p>
          <a:p>
            <a:pPr lvl="1"/>
            <a:r>
              <a:rPr lang="en-US" altLang="en-US" b="1" dirty="0"/>
              <a:t>select</a:t>
            </a:r>
            <a:r>
              <a:rPr lang="en-US" altLang="en-US" i="1" dirty="0"/>
              <a:t> name</a:t>
            </a:r>
            <a:br>
              <a:rPr lang="en-US" altLang="en-US" i="1" dirty="0"/>
            </a:br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  <a:br>
              <a:rPr lang="en-US" altLang="en-US" dirty="0"/>
            </a:br>
            <a:r>
              <a:rPr lang="en-US" altLang="en-US" b="1" dirty="0"/>
              <a:t>where </a:t>
            </a:r>
            <a:r>
              <a:rPr lang="en-US" altLang="en-US" i="1" dirty="0"/>
              <a:t>salary </a:t>
            </a:r>
            <a:r>
              <a:rPr lang="en-US" altLang="en-US" b="1" dirty="0"/>
              <a:t>between </a:t>
            </a:r>
            <a:r>
              <a:rPr lang="en-US" altLang="en-US" dirty="0"/>
              <a:t>90000 </a:t>
            </a:r>
            <a:r>
              <a:rPr lang="en-US" altLang="en-US" b="1" dirty="0"/>
              <a:t>and </a:t>
            </a:r>
            <a:r>
              <a:rPr lang="en-US" altLang="en-US" dirty="0"/>
              <a:t>100000</a:t>
            </a:r>
          </a:p>
          <a:p>
            <a:r>
              <a:rPr lang="en-US" altLang="en-US" dirty="0"/>
              <a:t>Tuple comparison</a:t>
            </a:r>
          </a:p>
          <a:p>
            <a:pPr lvl="1"/>
            <a:r>
              <a:rPr kumimoji="0" lang="en-US" altLang="en-US" b="1" dirty="0"/>
              <a:t>select </a:t>
            </a:r>
            <a:r>
              <a:rPr kumimoji="0" lang="en-US" altLang="en-US" i="1" dirty="0"/>
              <a:t>name</a:t>
            </a:r>
            <a:r>
              <a:rPr kumimoji="0" lang="en-US" altLang="en-US" dirty="0"/>
              <a:t>, </a:t>
            </a:r>
            <a:r>
              <a:rPr kumimoji="0" lang="en-US" altLang="en-US" i="1" dirty="0" err="1"/>
              <a:t>course_id</a:t>
            </a:r>
            <a:br>
              <a:rPr kumimoji="0" lang="en-US" altLang="en-US" i="1" dirty="0"/>
            </a:br>
            <a:r>
              <a:rPr kumimoji="0" lang="en-US" altLang="en-US" b="1" dirty="0"/>
              <a:t>from </a:t>
            </a:r>
            <a:r>
              <a:rPr kumimoji="0" lang="en-US" altLang="en-US" i="1" dirty="0"/>
              <a:t>instructor</a:t>
            </a:r>
            <a:r>
              <a:rPr kumimoji="0" lang="en-US" altLang="en-US" dirty="0"/>
              <a:t>, </a:t>
            </a:r>
            <a:r>
              <a:rPr kumimoji="0" lang="en-US" altLang="en-US" i="1" dirty="0"/>
              <a:t>teaches</a:t>
            </a:r>
            <a:br>
              <a:rPr kumimoji="0" lang="en-US" altLang="en-US" i="1" dirty="0"/>
            </a:br>
            <a:r>
              <a:rPr kumimoji="0" lang="en-US" altLang="en-US" b="1" dirty="0"/>
              <a:t>where </a:t>
            </a:r>
            <a:r>
              <a:rPr kumimoji="0" lang="en-US" altLang="en-US" dirty="0"/>
              <a:t>(</a:t>
            </a:r>
            <a:r>
              <a:rPr kumimoji="0" lang="en-US" altLang="en-US" i="1" dirty="0"/>
              <a:t>instructor</a:t>
            </a:r>
            <a:r>
              <a:rPr kumimoji="0" lang="en-US" altLang="en-US" dirty="0"/>
              <a:t>.</a:t>
            </a:r>
            <a:r>
              <a:rPr kumimoji="0" lang="en-US" altLang="en-US" i="1" dirty="0"/>
              <a:t>ID</a:t>
            </a:r>
            <a:r>
              <a:rPr kumimoji="0" lang="en-US" altLang="en-US" dirty="0"/>
              <a:t>, </a:t>
            </a:r>
            <a:r>
              <a:rPr kumimoji="0" lang="en-US" altLang="en-US" i="1" dirty="0"/>
              <a:t>dept_name</a:t>
            </a:r>
            <a:r>
              <a:rPr kumimoji="0" lang="en-US" altLang="en-US" dirty="0"/>
              <a:t>) = (</a:t>
            </a:r>
            <a:r>
              <a:rPr kumimoji="0" lang="en-US" altLang="en-US" i="1" dirty="0"/>
              <a:t>teaches</a:t>
            </a:r>
            <a:r>
              <a:rPr kumimoji="0" lang="en-US" altLang="en-US" dirty="0"/>
              <a:t>.</a:t>
            </a:r>
            <a:r>
              <a:rPr kumimoji="0" lang="en-US" altLang="en-US" i="1" dirty="0"/>
              <a:t>ID</a:t>
            </a:r>
            <a:r>
              <a:rPr kumimoji="0" lang="en-US" altLang="en-US" dirty="0"/>
              <a:t>, 'Biology');</a:t>
            </a:r>
          </a:p>
          <a:p>
            <a:pPr lvl="1"/>
            <a:endParaRPr kumimoji="0" lang="en-US" altLang="en-US" dirty="0">
              <a:latin typeface="Times New Roman" panose="02020603050405020304" pitchFamily="18" charset="0"/>
            </a:endParaRPr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723584994"/>
      </p:ext>
    </p:extLst>
  </p:cSld>
  <p:clrMapOvr>
    <a:masterClrMapping/>
  </p:clrMapOvr>
  <p:transition spd="slow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Null Values</a:t>
            </a:r>
          </a:p>
        </p:txBody>
      </p:sp>
      <p:sp>
        <p:nvSpPr>
          <p:cNvPr id="3379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06488"/>
            <a:ext cx="7612169" cy="4648136"/>
          </a:xfrm>
        </p:spPr>
        <p:txBody>
          <a:bodyPr/>
          <a:lstStyle/>
          <a:p>
            <a:r>
              <a:rPr lang="en-US" altLang="en-US" dirty="0"/>
              <a:t>It is possible for tuples to have a null value, denoted by </a:t>
            </a:r>
            <a:r>
              <a:rPr lang="en-US" altLang="en-US" b="1" dirty="0"/>
              <a:t>null</a:t>
            </a:r>
            <a:r>
              <a:rPr lang="en-US" altLang="en-US" dirty="0"/>
              <a:t>, for some of their attributes</a:t>
            </a:r>
          </a:p>
          <a:p>
            <a:r>
              <a:rPr lang="en-US" altLang="en-US" b="1" dirty="0"/>
              <a:t>null</a:t>
            </a:r>
            <a:r>
              <a:rPr lang="en-US" altLang="en-US" dirty="0"/>
              <a:t> signifies an unknown value or that a value does not exist.</a:t>
            </a:r>
          </a:p>
          <a:p>
            <a:r>
              <a:rPr lang="en-US" altLang="en-US" dirty="0"/>
              <a:t>The result of any arithmetic expression involving </a:t>
            </a:r>
            <a:r>
              <a:rPr lang="en-US" altLang="en-US" b="1" dirty="0"/>
              <a:t>null</a:t>
            </a:r>
            <a:r>
              <a:rPr lang="en-US" altLang="en-US" dirty="0"/>
              <a:t> is </a:t>
            </a:r>
            <a:r>
              <a:rPr lang="en-US" altLang="en-US" b="1" dirty="0"/>
              <a:t>null</a:t>
            </a:r>
          </a:p>
          <a:p>
            <a:pPr lvl="1"/>
            <a:r>
              <a:rPr lang="en-US" altLang="en-US" dirty="0"/>
              <a:t>Example:  5 + </a:t>
            </a:r>
            <a:r>
              <a:rPr lang="en-US" altLang="en-US" b="1" dirty="0"/>
              <a:t>null</a:t>
            </a:r>
            <a:r>
              <a:rPr lang="en-US" altLang="en-US" dirty="0"/>
              <a:t>  returns </a:t>
            </a:r>
            <a:r>
              <a:rPr lang="en-US" altLang="en-US" b="1" dirty="0"/>
              <a:t>null</a:t>
            </a:r>
          </a:p>
          <a:p>
            <a:r>
              <a:rPr lang="en-US" altLang="en-US" dirty="0"/>
              <a:t>The predicate  </a:t>
            </a:r>
            <a:r>
              <a:rPr lang="en-US" altLang="en-US" b="1" dirty="0"/>
              <a:t>is null</a:t>
            </a:r>
            <a:r>
              <a:rPr lang="en-US" altLang="en-US" dirty="0"/>
              <a:t> can be used to check for null values.</a:t>
            </a:r>
          </a:p>
          <a:p>
            <a:pPr lvl="1"/>
            <a:r>
              <a:rPr lang="en-US" altLang="en-US" dirty="0"/>
              <a:t>Example: Find all instructors whose salary is null</a:t>
            </a:r>
            <a:r>
              <a:rPr lang="en-US" altLang="en-US" i="1" dirty="0"/>
              <a:t>.</a:t>
            </a:r>
          </a:p>
          <a:p>
            <a:pPr>
              <a:buFont typeface="Monotype Sorts" charset="2"/>
              <a:buNone/>
            </a:pPr>
            <a:r>
              <a:rPr lang="en-US" altLang="en-US" b="1" dirty="0"/>
              <a:t>		select</a:t>
            </a:r>
            <a:r>
              <a:rPr lang="en-US" altLang="en-US" i="1" dirty="0"/>
              <a:t> name</a:t>
            </a:r>
            <a:br>
              <a:rPr lang="en-US" altLang="en-US" i="1" dirty="0"/>
            </a:br>
            <a:r>
              <a:rPr lang="en-US" altLang="en-US" i="1" dirty="0"/>
              <a:t>	</a:t>
            </a:r>
            <a:r>
              <a:rPr lang="en-US" altLang="en-US" b="1" dirty="0"/>
              <a:t>from</a:t>
            </a:r>
            <a:r>
              <a:rPr lang="en-US" altLang="en-US" i="1" dirty="0"/>
              <a:t> instructor</a:t>
            </a:r>
            <a:br>
              <a:rPr lang="en-US" altLang="en-US" i="1" dirty="0"/>
            </a:br>
            <a:r>
              <a:rPr lang="en-US" altLang="en-US" i="1" dirty="0"/>
              <a:t>	</a:t>
            </a:r>
            <a:r>
              <a:rPr lang="en-US" altLang="en-US" b="1" dirty="0"/>
              <a:t>where </a:t>
            </a:r>
            <a:r>
              <a:rPr lang="en-US" altLang="en-US" i="1" dirty="0"/>
              <a:t>salary </a:t>
            </a:r>
            <a:r>
              <a:rPr lang="en-US" altLang="en-US" b="1" dirty="0"/>
              <a:t>is null</a:t>
            </a:r>
            <a:endParaRPr lang="en-US" altLang="en-US" dirty="0"/>
          </a:p>
          <a:p>
            <a:r>
              <a:rPr lang="en-US" altLang="en-US" dirty="0"/>
              <a:t>The predicate </a:t>
            </a:r>
            <a:r>
              <a:rPr lang="en-US" altLang="en-US" b="1" dirty="0"/>
              <a:t>is not null </a:t>
            </a:r>
            <a:r>
              <a:rPr lang="en-US" altLang="en-US" dirty="0"/>
              <a:t>succeeds if the value on which it is applied is not null.</a:t>
            </a:r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1581573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938" name="Rectangle 2"/>
          <p:cNvSpPr>
            <a:spLocks noGrp="1" noChangeArrowheads="1"/>
          </p:cNvSpPr>
          <p:nvPr>
            <p:ph type="title"/>
          </p:nvPr>
        </p:nvSpPr>
        <p:spPr>
          <a:xfrm>
            <a:off x="2395538" y="120650"/>
            <a:ext cx="8077200" cy="609600"/>
          </a:xfrm>
        </p:spPr>
        <p:txBody>
          <a:bodyPr/>
          <a:lstStyle/>
          <a:p>
            <a:r>
              <a:rPr lang="en-US" altLang="en-US" dirty="0"/>
              <a:t>Null Values (Cont.)</a:t>
            </a:r>
          </a:p>
        </p:txBody>
      </p:sp>
      <p:sp>
        <p:nvSpPr>
          <p:cNvPr id="3481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6357" y="1106489"/>
            <a:ext cx="7563776" cy="4818824"/>
          </a:xfrm>
        </p:spPr>
        <p:txBody>
          <a:bodyPr/>
          <a:lstStyle/>
          <a:p>
            <a:r>
              <a:rPr lang="en-US" altLang="en-US" dirty="0"/>
              <a:t>SQL treats as </a:t>
            </a:r>
            <a:r>
              <a:rPr lang="en-US" altLang="en-US" b="1" dirty="0"/>
              <a:t>unknown</a:t>
            </a:r>
            <a:r>
              <a:rPr lang="en-US" altLang="en-US" dirty="0"/>
              <a:t> the result of any comparison involving a null value (other than predicates </a:t>
            </a:r>
            <a:r>
              <a:rPr lang="en-US" altLang="en-US" b="1" dirty="0"/>
              <a:t>is null </a:t>
            </a:r>
            <a:r>
              <a:rPr lang="en-US" altLang="en-US" dirty="0"/>
              <a:t>and  </a:t>
            </a:r>
            <a:r>
              <a:rPr lang="en-US" altLang="en-US" b="1" dirty="0"/>
              <a:t>is not null</a:t>
            </a:r>
            <a:r>
              <a:rPr lang="en-US" altLang="en-US" dirty="0"/>
              <a:t>).</a:t>
            </a:r>
          </a:p>
          <a:p>
            <a:pPr lvl="1"/>
            <a:r>
              <a:rPr lang="en-US" altLang="en-US" dirty="0"/>
              <a:t>Example</a:t>
            </a:r>
            <a:r>
              <a:rPr lang="en-US" altLang="en-US" i="1" dirty="0"/>
              <a:t>: 5 &lt; </a:t>
            </a:r>
            <a:r>
              <a:rPr lang="en-US" altLang="en-US" b="1" dirty="0"/>
              <a:t>null</a:t>
            </a:r>
            <a:r>
              <a:rPr lang="en-US" altLang="en-US" i="1" dirty="0"/>
              <a:t>   </a:t>
            </a:r>
            <a:r>
              <a:rPr lang="en-US" altLang="en-US" dirty="0"/>
              <a:t>or</a:t>
            </a:r>
            <a:r>
              <a:rPr lang="en-US" altLang="en-US" i="1" dirty="0"/>
              <a:t>   </a:t>
            </a:r>
            <a:r>
              <a:rPr lang="en-US" altLang="en-US" b="1" dirty="0"/>
              <a:t>null</a:t>
            </a:r>
            <a:r>
              <a:rPr lang="en-US" altLang="en-US" i="1" dirty="0"/>
              <a:t> &lt;&gt; </a:t>
            </a:r>
            <a:r>
              <a:rPr lang="en-US" altLang="en-US" b="1" dirty="0"/>
              <a:t>null</a:t>
            </a:r>
            <a:r>
              <a:rPr lang="en-US" altLang="en-US" i="1" dirty="0"/>
              <a:t>    </a:t>
            </a:r>
            <a:r>
              <a:rPr lang="en-US" altLang="en-US" dirty="0"/>
              <a:t>or</a:t>
            </a:r>
            <a:r>
              <a:rPr lang="en-US" altLang="en-US" i="1" dirty="0"/>
              <a:t>    </a:t>
            </a:r>
            <a:r>
              <a:rPr lang="en-US" altLang="en-US" b="1" dirty="0"/>
              <a:t>null</a:t>
            </a:r>
            <a:r>
              <a:rPr lang="en-US" altLang="en-US" i="1" dirty="0"/>
              <a:t> = </a:t>
            </a:r>
            <a:r>
              <a:rPr lang="en-US" altLang="en-US" b="1" dirty="0"/>
              <a:t>null</a:t>
            </a:r>
            <a:endParaRPr lang="en-US" altLang="en-US" dirty="0"/>
          </a:p>
          <a:p>
            <a:r>
              <a:rPr lang="en-US" altLang="en-US" dirty="0"/>
              <a:t>The predicate in a </a:t>
            </a:r>
            <a:r>
              <a:rPr lang="en-US" altLang="en-US" b="1" dirty="0"/>
              <a:t>where</a:t>
            </a:r>
            <a:r>
              <a:rPr lang="en-US" altLang="en-US" dirty="0"/>
              <a:t> clause can involve Boolean operations (</a:t>
            </a:r>
            <a:r>
              <a:rPr lang="en-US" altLang="en-US" b="1" dirty="0"/>
              <a:t>and</a:t>
            </a:r>
            <a:r>
              <a:rPr lang="en-US" altLang="en-US" dirty="0"/>
              <a:t>, </a:t>
            </a:r>
            <a:r>
              <a:rPr lang="en-US" altLang="en-US" b="1" dirty="0"/>
              <a:t>or</a:t>
            </a:r>
            <a:r>
              <a:rPr lang="en-US" altLang="en-US" dirty="0"/>
              <a:t>, </a:t>
            </a:r>
            <a:r>
              <a:rPr lang="en-US" altLang="en-US" b="1" dirty="0"/>
              <a:t>not</a:t>
            </a:r>
            <a:r>
              <a:rPr lang="en-US" altLang="en-US" dirty="0"/>
              <a:t>); thus the definitions of the Boolean operations need to be  extended to deal with the value </a:t>
            </a:r>
            <a:r>
              <a:rPr lang="en-US" altLang="en-US" b="1" dirty="0"/>
              <a:t>unknown</a:t>
            </a:r>
            <a:r>
              <a:rPr lang="en-US" altLang="en-US" dirty="0"/>
              <a:t>.</a:t>
            </a:r>
          </a:p>
          <a:p>
            <a:pPr lvl="1"/>
            <a:r>
              <a:rPr lang="en-US" altLang="en-US" b="1" dirty="0"/>
              <a:t>and </a:t>
            </a:r>
            <a:r>
              <a:rPr lang="en-US" altLang="en-US" dirty="0"/>
              <a:t>:</a:t>
            </a:r>
            <a:r>
              <a:rPr lang="en-US" altLang="en-US" i="1" dirty="0"/>
              <a:t> (true</a:t>
            </a:r>
            <a:r>
              <a:rPr lang="en-US" altLang="en-US" b="1" dirty="0"/>
              <a:t> and </a:t>
            </a:r>
            <a:r>
              <a:rPr lang="en-US" altLang="en-US" i="1" dirty="0"/>
              <a:t>unknown)  = unknown,    </a:t>
            </a:r>
            <a:br>
              <a:rPr lang="en-US" altLang="en-US" i="1" dirty="0"/>
            </a:br>
            <a:r>
              <a:rPr lang="en-US" altLang="en-US" i="1" dirty="0"/>
              <a:t>          (false</a:t>
            </a:r>
            <a:r>
              <a:rPr lang="en-US" altLang="en-US" b="1" dirty="0"/>
              <a:t> and </a:t>
            </a:r>
            <a:r>
              <a:rPr lang="en-US" altLang="en-US" i="1" dirty="0"/>
              <a:t>unknown) = false,</a:t>
            </a:r>
            <a:br>
              <a:rPr lang="en-US" altLang="en-US" i="1" dirty="0"/>
            </a:br>
            <a:r>
              <a:rPr lang="en-US" altLang="en-US" i="1" dirty="0"/>
              <a:t>          (unknown </a:t>
            </a:r>
            <a:r>
              <a:rPr lang="en-US" altLang="en-US" b="1" dirty="0"/>
              <a:t>and</a:t>
            </a:r>
            <a:r>
              <a:rPr lang="en-US" altLang="en-US" i="1" dirty="0"/>
              <a:t> unknown) = unknown</a:t>
            </a:r>
            <a:endParaRPr lang="en-US" altLang="en-US" dirty="0"/>
          </a:p>
          <a:p>
            <a:pPr lvl="1"/>
            <a:r>
              <a:rPr lang="en-US" altLang="en-US" b="1" dirty="0"/>
              <a:t>or:    </a:t>
            </a:r>
            <a:r>
              <a:rPr lang="en-US" altLang="en-US" dirty="0"/>
              <a:t> (</a:t>
            </a:r>
            <a:r>
              <a:rPr lang="en-US" altLang="en-US" i="1" dirty="0"/>
              <a:t>unknown</a:t>
            </a:r>
            <a:r>
              <a:rPr lang="en-US" altLang="en-US" dirty="0"/>
              <a:t> </a:t>
            </a:r>
            <a:r>
              <a:rPr lang="en-US" altLang="en-US" b="1" dirty="0"/>
              <a:t>or</a:t>
            </a:r>
            <a:r>
              <a:rPr lang="en-US" altLang="en-US" dirty="0"/>
              <a:t> </a:t>
            </a:r>
            <a:r>
              <a:rPr lang="en-US" altLang="en-US" i="1" dirty="0"/>
              <a:t>true</a:t>
            </a:r>
            <a:r>
              <a:rPr lang="en-US" altLang="en-US" dirty="0"/>
              <a:t>)   = </a:t>
            </a:r>
            <a:r>
              <a:rPr lang="en-US" altLang="en-US" i="1" dirty="0"/>
              <a:t>true</a:t>
            </a:r>
            <a:r>
              <a:rPr lang="en-US" altLang="en-US" dirty="0"/>
              <a:t>,</a:t>
            </a:r>
            <a:br>
              <a:rPr lang="en-US" altLang="en-US" dirty="0"/>
            </a:br>
            <a:r>
              <a:rPr lang="en-US" altLang="en-US" dirty="0"/>
              <a:t>          (</a:t>
            </a:r>
            <a:r>
              <a:rPr lang="en-US" altLang="en-US" i="1" dirty="0"/>
              <a:t>unknown</a:t>
            </a:r>
            <a:r>
              <a:rPr lang="en-US" altLang="en-US" dirty="0"/>
              <a:t> </a:t>
            </a:r>
            <a:r>
              <a:rPr lang="en-US" altLang="en-US" b="1" dirty="0"/>
              <a:t>or</a:t>
            </a:r>
            <a:r>
              <a:rPr lang="en-US" altLang="en-US" dirty="0"/>
              <a:t> </a:t>
            </a:r>
            <a:r>
              <a:rPr lang="en-US" altLang="en-US" i="1" dirty="0"/>
              <a:t>false</a:t>
            </a:r>
            <a:r>
              <a:rPr lang="en-US" altLang="en-US" dirty="0"/>
              <a:t>)  = </a:t>
            </a:r>
            <a:r>
              <a:rPr lang="en-US" altLang="en-US" i="1" dirty="0"/>
              <a:t>unknown</a:t>
            </a:r>
            <a:br>
              <a:rPr lang="en-US" altLang="en-US" dirty="0"/>
            </a:br>
            <a:r>
              <a:rPr lang="en-US" altLang="en-US" dirty="0"/>
              <a:t>          (</a:t>
            </a:r>
            <a:r>
              <a:rPr lang="en-US" altLang="en-US" i="1" dirty="0"/>
              <a:t>unknown </a:t>
            </a:r>
            <a:r>
              <a:rPr lang="en-US" altLang="en-US" b="1" dirty="0"/>
              <a:t>or</a:t>
            </a:r>
            <a:r>
              <a:rPr lang="en-US" altLang="en-US" i="1" dirty="0"/>
              <a:t> unknown) = unknown</a:t>
            </a:r>
          </a:p>
          <a:p>
            <a:r>
              <a:rPr lang="en-US" altLang="en-US" dirty="0"/>
              <a:t>Result of </a:t>
            </a:r>
            <a:r>
              <a:rPr lang="en-US" altLang="en-US" b="1" dirty="0"/>
              <a:t>where </a:t>
            </a:r>
            <a:r>
              <a:rPr lang="en-US" altLang="en-US" dirty="0"/>
              <a:t>clause predicate is treated as </a:t>
            </a:r>
            <a:r>
              <a:rPr lang="en-US" altLang="en-US" i="1" dirty="0"/>
              <a:t>false </a:t>
            </a:r>
            <a:r>
              <a:rPr lang="en-US" altLang="en-US" dirty="0"/>
              <a:t>if it evaluates to </a:t>
            </a:r>
            <a:r>
              <a:rPr lang="en-US" altLang="en-US" i="1" dirty="0"/>
              <a:t>unknown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84415889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Aggregate Functions</a:t>
            </a:r>
          </a:p>
        </p:txBody>
      </p:sp>
      <p:sp>
        <p:nvSpPr>
          <p:cNvPr id="3584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0" y="1093788"/>
            <a:ext cx="7253986" cy="3795204"/>
          </a:xfrm>
        </p:spPr>
        <p:txBody>
          <a:bodyPr/>
          <a:lstStyle/>
          <a:p>
            <a:pPr>
              <a:tabLst>
                <a:tab pos="2222500" algn="l"/>
              </a:tabLst>
            </a:pPr>
            <a:r>
              <a:rPr lang="en-US" altLang="en-US" dirty="0"/>
              <a:t>These functions operate on the multiset of values of a column of a relation, and return a value</a:t>
            </a:r>
          </a:p>
          <a:p>
            <a:pPr>
              <a:buNone/>
              <a:tabLst>
                <a:tab pos="2222500" algn="l"/>
              </a:tabLst>
            </a:pPr>
            <a:r>
              <a:rPr lang="en-US" altLang="en-US" dirty="0"/>
              <a:t>		</a:t>
            </a:r>
            <a:r>
              <a:rPr lang="en-US" altLang="en-US" b="1" dirty="0" err="1"/>
              <a:t>avg</a:t>
            </a:r>
            <a:r>
              <a:rPr lang="en-US" altLang="en-US" b="1" dirty="0"/>
              <a:t>: </a:t>
            </a:r>
            <a:r>
              <a:rPr lang="en-US" altLang="en-US" dirty="0"/>
              <a:t>average value</a:t>
            </a:r>
            <a:br>
              <a:rPr lang="en-US" altLang="en-US" dirty="0"/>
            </a:br>
            <a:r>
              <a:rPr lang="en-US" altLang="en-US" dirty="0"/>
              <a:t>	</a:t>
            </a:r>
            <a:r>
              <a:rPr lang="en-US" altLang="en-US" b="1" dirty="0"/>
              <a:t>min:  </a:t>
            </a:r>
            <a:r>
              <a:rPr lang="en-US" altLang="en-US" dirty="0"/>
              <a:t>minimum value</a:t>
            </a:r>
            <a:br>
              <a:rPr lang="en-US" altLang="en-US" dirty="0"/>
            </a:br>
            <a:r>
              <a:rPr lang="en-US" altLang="en-US" dirty="0"/>
              <a:t>	</a:t>
            </a:r>
            <a:r>
              <a:rPr lang="en-US" altLang="en-US" b="1" dirty="0"/>
              <a:t>max:  </a:t>
            </a:r>
            <a:r>
              <a:rPr lang="en-US" altLang="en-US" dirty="0"/>
              <a:t>maximum value</a:t>
            </a:r>
            <a:br>
              <a:rPr lang="en-US" altLang="en-US" dirty="0"/>
            </a:br>
            <a:r>
              <a:rPr lang="en-US" altLang="en-US" dirty="0"/>
              <a:t>	</a:t>
            </a:r>
            <a:r>
              <a:rPr lang="en-US" altLang="en-US" b="1" dirty="0"/>
              <a:t>sum:  </a:t>
            </a:r>
            <a:r>
              <a:rPr lang="en-US" altLang="en-US" dirty="0"/>
              <a:t>sum of values</a:t>
            </a:r>
            <a:br>
              <a:rPr lang="en-US" altLang="en-US" dirty="0"/>
            </a:br>
            <a:r>
              <a:rPr lang="en-US" altLang="en-US" dirty="0"/>
              <a:t>	</a:t>
            </a:r>
            <a:r>
              <a:rPr lang="en-US" altLang="en-US" b="1" dirty="0"/>
              <a:t>count:  </a:t>
            </a:r>
            <a:r>
              <a:rPr lang="en-US" altLang="en-US" dirty="0"/>
              <a:t>number of values</a:t>
            </a:r>
          </a:p>
        </p:txBody>
      </p:sp>
    </p:spTree>
    <p:extLst>
      <p:ext uri="{BB962C8B-B14F-4D97-AF65-F5344CB8AC3E}">
        <p14:creationId xmlns:p14="http://schemas.microsoft.com/office/powerpoint/2010/main" val="415448299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Aggregate Functions Examples</a:t>
            </a:r>
          </a:p>
        </p:txBody>
      </p:sp>
      <p:sp>
        <p:nvSpPr>
          <p:cNvPr id="3686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08076"/>
            <a:ext cx="7681913" cy="4805045"/>
          </a:xfrm>
        </p:spPr>
        <p:txBody>
          <a:bodyPr/>
          <a:lstStyle/>
          <a:p>
            <a:pPr>
              <a:tabLst>
                <a:tab pos="1711325" algn="l"/>
              </a:tabLst>
            </a:pPr>
            <a:r>
              <a:rPr lang="en-US" altLang="en-US" dirty="0"/>
              <a:t>Find the average salary of instructors in the Computer Science department </a:t>
            </a:r>
          </a:p>
          <a:p>
            <a:pPr lvl="1">
              <a:tabLst>
                <a:tab pos="1711325" algn="l"/>
              </a:tabLst>
            </a:pPr>
            <a:r>
              <a:rPr lang="en-US" altLang="en-US" b="1" dirty="0"/>
              <a:t>select </a:t>
            </a:r>
            <a:r>
              <a:rPr lang="en-US" altLang="en-US" b="1" dirty="0" err="1"/>
              <a:t>avg</a:t>
            </a:r>
            <a:r>
              <a:rPr lang="en-US" altLang="en-US" b="1" dirty="0"/>
              <a:t> </a:t>
            </a:r>
            <a:r>
              <a:rPr lang="en-US" altLang="en-US" dirty="0"/>
              <a:t>(</a:t>
            </a:r>
            <a:r>
              <a:rPr lang="en-US" altLang="en-US" i="1" dirty="0"/>
              <a:t>salary</a:t>
            </a:r>
            <a:r>
              <a:rPr lang="en-US" altLang="en-US" dirty="0"/>
              <a:t>)</a:t>
            </a:r>
            <a:br>
              <a:rPr lang="en-US" altLang="en-US" dirty="0"/>
            </a:br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  <a:br>
              <a:rPr lang="en-US" altLang="en-US" i="1" dirty="0"/>
            </a:br>
            <a:r>
              <a:rPr lang="en-US" altLang="en-US" b="1" dirty="0"/>
              <a:t>where </a:t>
            </a:r>
            <a:r>
              <a:rPr lang="en-US" altLang="en-US" i="1" dirty="0" err="1"/>
              <a:t>dept_name</a:t>
            </a:r>
            <a:r>
              <a:rPr lang="en-US" altLang="en-US" dirty="0"/>
              <a:t>= 'Comp. Sci.';</a:t>
            </a:r>
          </a:p>
          <a:p>
            <a:pPr>
              <a:tabLst>
                <a:tab pos="1711325" algn="l"/>
              </a:tabLst>
            </a:pPr>
            <a:r>
              <a:rPr kumimoji="0" lang="en-US" altLang="en-US" dirty="0"/>
              <a:t>Find the total number of instructors who teach a course in the Spring 2018 semester</a:t>
            </a:r>
          </a:p>
          <a:p>
            <a:pPr lvl="1">
              <a:tabLst>
                <a:tab pos="1711325" algn="l"/>
              </a:tabLst>
            </a:pPr>
            <a:r>
              <a:rPr kumimoji="0" lang="en-US" altLang="en-US" b="1" dirty="0"/>
              <a:t>select count </a:t>
            </a:r>
            <a:r>
              <a:rPr kumimoji="0" lang="en-US" altLang="en-US" dirty="0"/>
              <a:t>(</a:t>
            </a:r>
            <a:r>
              <a:rPr kumimoji="0" lang="en-US" altLang="en-US" b="1" dirty="0"/>
              <a:t>distinct </a:t>
            </a:r>
            <a:r>
              <a:rPr kumimoji="0" lang="en-US" altLang="en-US" i="1" dirty="0"/>
              <a:t>ID</a:t>
            </a:r>
            <a:r>
              <a:rPr kumimoji="0" lang="en-US" altLang="en-US" dirty="0"/>
              <a:t>)</a:t>
            </a:r>
            <a:br>
              <a:rPr kumimoji="0" lang="en-US" altLang="en-US" dirty="0"/>
            </a:br>
            <a:r>
              <a:rPr kumimoji="0" lang="en-US" altLang="en-US" b="1" dirty="0"/>
              <a:t>from </a:t>
            </a:r>
            <a:r>
              <a:rPr kumimoji="0" lang="en-US" altLang="en-US" i="1" dirty="0"/>
              <a:t>teaches</a:t>
            </a:r>
            <a:br>
              <a:rPr kumimoji="0" lang="en-US" altLang="en-US" i="1" dirty="0"/>
            </a:br>
            <a:r>
              <a:rPr kumimoji="0" lang="en-US" altLang="en-US" b="1" dirty="0"/>
              <a:t>where </a:t>
            </a:r>
            <a:r>
              <a:rPr kumimoji="0" lang="en-US" altLang="en-US" i="1" dirty="0"/>
              <a:t>semester </a:t>
            </a:r>
            <a:r>
              <a:rPr kumimoji="0" lang="en-US" altLang="en-US" dirty="0"/>
              <a:t>= 'Spring' </a:t>
            </a:r>
            <a:r>
              <a:rPr kumimoji="0" lang="en-US" altLang="en-US" b="1" dirty="0"/>
              <a:t>and </a:t>
            </a:r>
            <a:r>
              <a:rPr kumimoji="0" lang="en-US" altLang="en-US" i="1" dirty="0"/>
              <a:t>year </a:t>
            </a:r>
            <a:r>
              <a:rPr kumimoji="0" lang="en-US" altLang="en-US" dirty="0"/>
              <a:t>= 2018;</a:t>
            </a:r>
          </a:p>
          <a:p>
            <a:pPr>
              <a:tabLst>
                <a:tab pos="1711325" algn="l"/>
              </a:tabLst>
            </a:pPr>
            <a:r>
              <a:rPr kumimoji="0" lang="en-US" altLang="en-US" dirty="0"/>
              <a:t>Find the number of tuples in the </a:t>
            </a:r>
            <a:r>
              <a:rPr kumimoji="0" lang="en-US" altLang="en-US" i="1" dirty="0"/>
              <a:t>course </a:t>
            </a:r>
            <a:r>
              <a:rPr kumimoji="0" lang="en-US" altLang="en-US" dirty="0"/>
              <a:t>relation</a:t>
            </a:r>
          </a:p>
          <a:p>
            <a:pPr lvl="1">
              <a:tabLst>
                <a:tab pos="1711325" algn="l"/>
              </a:tabLst>
            </a:pPr>
            <a:r>
              <a:rPr kumimoji="0" lang="en-US" altLang="en-US" b="1" dirty="0"/>
              <a:t>select count </a:t>
            </a:r>
            <a:r>
              <a:rPr kumimoji="0" lang="en-US" altLang="en-US" dirty="0"/>
              <a:t>(*)</a:t>
            </a:r>
            <a:br>
              <a:rPr kumimoji="0" lang="en-US" altLang="en-US" dirty="0"/>
            </a:br>
            <a:r>
              <a:rPr kumimoji="0" lang="en-US" altLang="en-US" b="1" dirty="0"/>
              <a:t>from </a:t>
            </a:r>
            <a:r>
              <a:rPr kumimoji="0" lang="en-US" altLang="en-US" i="1" dirty="0"/>
              <a:t>course</a:t>
            </a:r>
            <a:r>
              <a:rPr kumimoji="0" lang="en-US" altLang="en-US" dirty="0"/>
              <a:t>;</a:t>
            </a:r>
          </a:p>
          <a:p>
            <a:pPr lvl="1">
              <a:buNone/>
              <a:tabLst>
                <a:tab pos="1711325" algn="l"/>
              </a:tabLst>
            </a:pPr>
            <a:endParaRPr kumimoji="0" lang="en-US" altLang="en-US" dirty="0"/>
          </a:p>
          <a:p>
            <a:pPr>
              <a:tabLst>
                <a:tab pos="1711325" algn="l"/>
              </a:tabLst>
            </a:pPr>
            <a:endParaRPr lang="en-US" altLang="en-US" dirty="0"/>
          </a:p>
        </p:txBody>
      </p:sp>
      <p:sp>
        <p:nvSpPr>
          <p:cNvPr id="36867" name="Text Box 4"/>
          <p:cNvSpPr txBox="1">
            <a:spLocks noChangeArrowheads="1"/>
          </p:cNvSpPr>
          <p:nvPr/>
        </p:nvSpPr>
        <p:spPr bwMode="auto">
          <a:xfrm>
            <a:off x="2282826" y="2813051"/>
            <a:ext cx="7681913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en-US" sz="1800">
                <a:solidFill>
                  <a:srgbClr val="000000"/>
                </a:solidFill>
              </a:rPr>
              <a:t>   </a:t>
            </a:r>
            <a:endParaRPr lang="en-US" altLang="en-US" sz="16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721985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Aggregate Functions – Group By</a:t>
            </a:r>
          </a:p>
        </p:txBody>
      </p:sp>
      <p:sp>
        <p:nvSpPr>
          <p:cNvPr id="3789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023939"/>
            <a:ext cx="7900162" cy="1292542"/>
          </a:xfrm>
        </p:spPr>
        <p:txBody>
          <a:bodyPr/>
          <a:lstStyle/>
          <a:p>
            <a:pPr>
              <a:tabLst>
                <a:tab pos="625475" algn="l"/>
              </a:tabLst>
            </a:pPr>
            <a:r>
              <a:rPr lang="en-US" altLang="en-US" dirty="0"/>
              <a:t>Find the average salary of instructors in each department</a:t>
            </a:r>
          </a:p>
          <a:p>
            <a:pPr lvl="1">
              <a:tabLst>
                <a:tab pos="625475" algn="l"/>
              </a:tabLst>
            </a:pPr>
            <a:r>
              <a:rPr lang="en-US" altLang="en-US" b="1" dirty="0"/>
              <a:t>select </a:t>
            </a:r>
            <a:r>
              <a:rPr lang="en-US" altLang="en-US" i="1" dirty="0"/>
              <a:t>dept_name</a:t>
            </a:r>
            <a:r>
              <a:rPr lang="en-US" altLang="en-US" dirty="0"/>
              <a:t>, </a:t>
            </a:r>
            <a:r>
              <a:rPr lang="en-US" altLang="en-US" b="1" dirty="0" err="1"/>
              <a:t>avg</a:t>
            </a:r>
            <a:r>
              <a:rPr lang="en-US" altLang="en-US" b="1" dirty="0"/>
              <a:t> </a:t>
            </a:r>
            <a:r>
              <a:rPr lang="en-US" altLang="en-US" dirty="0"/>
              <a:t>(</a:t>
            </a:r>
            <a:r>
              <a:rPr lang="en-US" altLang="en-US" i="1" dirty="0"/>
              <a:t>salary</a:t>
            </a:r>
            <a:r>
              <a:rPr lang="en-US" altLang="en-US" dirty="0"/>
              <a:t>) </a:t>
            </a:r>
            <a:r>
              <a:rPr lang="en-US" altLang="en-US" b="1" dirty="0"/>
              <a:t>as</a:t>
            </a:r>
            <a:r>
              <a:rPr lang="en-US" altLang="en-US" dirty="0"/>
              <a:t> </a:t>
            </a:r>
            <a:r>
              <a:rPr lang="en-US" altLang="en-US" i="1" dirty="0" err="1"/>
              <a:t>avg_salary</a:t>
            </a:r>
            <a:br>
              <a:rPr lang="en-US" altLang="en-US" dirty="0"/>
            </a:br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  <a:br>
              <a:rPr lang="en-US" altLang="en-US" i="1" dirty="0"/>
            </a:br>
            <a:r>
              <a:rPr lang="en-US" altLang="en-US" b="1" dirty="0"/>
              <a:t>group by </a:t>
            </a:r>
            <a:r>
              <a:rPr lang="en-US" altLang="en-US" i="1" dirty="0"/>
              <a:t>dept_name</a:t>
            </a:r>
            <a:r>
              <a:rPr lang="en-US" altLang="en-US" dirty="0"/>
              <a:t>;</a:t>
            </a:r>
          </a:p>
          <a:p>
            <a:pPr lvl="1">
              <a:buNone/>
              <a:tabLst>
                <a:tab pos="625475" algn="l"/>
              </a:tabLst>
            </a:pPr>
            <a:endParaRPr lang="en-US" altLang="en-US" dirty="0"/>
          </a:p>
          <a:p>
            <a:pPr lvl="1">
              <a:tabLst>
                <a:tab pos="625475" algn="l"/>
              </a:tabLst>
            </a:pPr>
            <a:endParaRPr lang="en-US" altLang="en-US" dirty="0"/>
          </a:p>
          <a:p>
            <a:pPr lvl="1">
              <a:tabLst>
                <a:tab pos="625475" algn="l"/>
              </a:tabLst>
            </a:pPr>
            <a:endParaRPr lang="en-US" altLang="en-US" dirty="0"/>
          </a:p>
        </p:txBody>
      </p:sp>
      <p:pic>
        <p:nvPicPr>
          <p:cNvPr id="37891" name="Picture 4" descr="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2384" y="2514424"/>
            <a:ext cx="3225360" cy="29009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0339" name="Picture 3" descr="C:\Users\as668\Desktop\Judi\3_14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498080" y="3128798"/>
            <a:ext cx="1852744" cy="184589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623885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Aggregation (Cont.)</a:t>
            </a:r>
          </a:p>
        </p:txBody>
      </p:sp>
      <p:sp>
        <p:nvSpPr>
          <p:cNvPr id="38914" name="Text Box 3"/>
          <p:cNvSpPr>
            <a:spLocks noGrp="1" noChangeArrowheads="1"/>
          </p:cNvSpPr>
          <p:nvPr>
            <p:ph type="body" idx="1"/>
          </p:nvPr>
        </p:nvSpPr>
        <p:spPr>
          <a:xfrm>
            <a:off x="2292351" y="1093790"/>
            <a:ext cx="7656321" cy="3344099"/>
          </a:xfrm>
        </p:spPr>
        <p:txBody>
          <a:bodyPr/>
          <a:lstStyle/>
          <a:p>
            <a:r>
              <a:rPr lang="en-US" altLang="en-US" dirty="0"/>
              <a:t>Attributes in </a:t>
            </a:r>
            <a:r>
              <a:rPr lang="en-US" altLang="en-US" b="1" dirty="0"/>
              <a:t>select </a:t>
            </a:r>
            <a:r>
              <a:rPr lang="en-US" altLang="en-US" dirty="0"/>
              <a:t>clause outside of aggregate functions must appear in </a:t>
            </a:r>
            <a:r>
              <a:rPr lang="en-US" altLang="en-US" b="1" dirty="0"/>
              <a:t>group by</a:t>
            </a:r>
            <a:r>
              <a:rPr lang="en-US" altLang="en-US" dirty="0"/>
              <a:t> list</a:t>
            </a:r>
          </a:p>
          <a:p>
            <a:pPr lvl="1"/>
            <a:r>
              <a:rPr lang="en-US" altLang="en-US" dirty="0"/>
              <a:t>/* erroneous query */</a:t>
            </a:r>
            <a:br>
              <a:rPr lang="en-US" altLang="en-US" dirty="0"/>
            </a:br>
            <a:r>
              <a:rPr lang="en-US" altLang="en-US" b="1" dirty="0"/>
              <a:t>select </a:t>
            </a:r>
            <a:r>
              <a:rPr lang="en-US" altLang="en-US" i="1" dirty="0"/>
              <a:t>dept_name</a:t>
            </a:r>
            <a:r>
              <a:rPr lang="en-US" altLang="en-US" dirty="0"/>
              <a:t>, </a:t>
            </a:r>
            <a:r>
              <a:rPr lang="en-US" altLang="en-US" i="1" dirty="0"/>
              <a:t>ID</a:t>
            </a:r>
            <a:r>
              <a:rPr lang="en-US" altLang="en-US" dirty="0"/>
              <a:t>, </a:t>
            </a:r>
            <a:r>
              <a:rPr lang="en-US" altLang="en-US" b="1" dirty="0" err="1"/>
              <a:t>avg</a:t>
            </a:r>
            <a:r>
              <a:rPr lang="en-US" altLang="en-US" b="1" dirty="0"/>
              <a:t> </a:t>
            </a:r>
            <a:r>
              <a:rPr lang="en-US" altLang="en-US" dirty="0"/>
              <a:t>(</a:t>
            </a:r>
            <a:r>
              <a:rPr lang="en-US" altLang="en-US" i="1" dirty="0"/>
              <a:t>salary</a:t>
            </a:r>
            <a:r>
              <a:rPr lang="en-US" altLang="en-US" dirty="0"/>
              <a:t>)</a:t>
            </a:r>
            <a:br>
              <a:rPr lang="en-US" altLang="en-US" dirty="0"/>
            </a:br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  <a:br>
              <a:rPr lang="en-US" altLang="en-US" i="1" dirty="0"/>
            </a:br>
            <a:r>
              <a:rPr lang="en-US" altLang="en-US" b="1" dirty="0"/>
              <a:t>group by </a:t>
            </a:r>
            <a:r>
              <a:rPr lang="en-US" altLang="en-US" i="1" dirty="0"/>
              <a:t>dept_name</a:t>
            </a:r>
            <a:r>
              <a:rPr lang="en-US" altLang="en-US" dirty="0"/>
              <a:t>;</a:t>
            </a:r>
          </a:p>
          <a:p>
            <a:pPr lvl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91708993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154" name="Rectangle 2"/>
          <p:cNvSpPr>
            <a:spLocks noGrp="1" noChangeArrowheads="1"/>
          </p:cNvSpPr>
          <p:nvPr>
            <p:ph type="title"/>
          </p:nvPr>
        </p:nvSpPr>
        <p:spPr>
          <a:xfrm>
            <a:off x="2447925" y="96838"/>
            <a:ext cx="8077200" cy="609600"/>
          </a:xfrm>
        </p:spPr>
        <p:txBody>
          <a:bodyPr/>
          <a:lstStyle/>
          <a:p>
            <a:r>
              <a:rPr lang="en-US" altLang="en-US" dirty="0"/>
              <a:t>Aggregate Functions – Having Clause</a:t>
            </a:r>
          </a:p>
        </p:txBody>
      </p:sp>
      <p:sp>
        <p:nvSpPr>
          <p:cNvPr id="3993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314114" y="1193801"/>
            <a:ext cx="7829631" cy="3231895"/>
          </a:xfrm>
        </p:spPr>
        <p:txBody>
          <a:bodyPr/>
          <a:lstStyle/>
          <a:p>
            <a:pPr>
              <a:tabLst>
                <a:tab pos="1489075" algn="l"/>
              </a:tabLst>
            </a:pPr>
            <a:r>
              <a:rPr lang="en-US" altLang="en-US" dirty="0"/>
              <a:t>Find the names and average salaries of all departments whose average salary is greater than 42000</a:t>
            </a:r>
          </a:p>
          <a:p>
            <a:pPr>
              <a:tabLst>
                <a:tab pos="1489075" algn="l"/>
              </a:tabLst>
            </a:pPr>
            <a:endParaRPr lang="en-US" altLang="en-US" dirty="0"/>
          </a:p>
          <a:p>
            <a:pPr>
              <a:tabLst>
                <a:tab pos="1489075" algn="l"/>
              </a:tabLst>
            </a:pPr>
            <a:endParaRPr lang="en-US" altLang="en-US" dirty="0"/>
          </a:p>
          <a:p>
            <a:pPr>
              <a:tabLst>
                <a:tab pos="1489075" algn="l"/>
              </a:tabLst>
            </a:pPr>
            <a:endParaRPr lang="en-US" altLang="en-US" dirty="0"/>
          </a:p>
          <a:p>
            <a:pPr>
              <a:tabLst>
                <a:tab pos="1489075" algn="l"/>
              </a:tabLst>
            </a:pPr>
            <a:endParaRPr lang="en-US" altLang="en-US" sz="800" dirty="0"/>
          </a:p>
          <a:p>
            <a:pPr>
              <a:tabLst>
                <a:tab pos="1489075" algn="l"/>
              </a:tabLst>
            </a:pPr>
            <a:r>
              <a:rPr lang="en-US" altLang="en-US" dirty="0"/>
              <a:t>Note: predicates in the </a:t>
            </a:r>
            <a:r>
              <a:rPr lang="en-US" altLang="en-US" b="1" dirty="0"/>
              <a:t>having</a:t>
            </a:r>
            <a:r>
              <a:rPr lang="en-US" altLang="en-US" dirty="0"/>
              <a:t> clause are applied after the formation of groups whereas predicates in the </a:t>
            </a:r>
            <a:r>
              <a:rPr lang="en-US" altLang="en-US" b="1" dirty="0"/>
              <a:t>where</a:t>
            </a:r>
            <a:r>
              <a:rPr lang="en-US" altLang="en-US" dirty="0"/>
              <a:t> clause are applied before forming groups</a:t>
            </a:r>
          </a:p>
        </p:txBody>
      </p:sp>
      <p:sp>
        <p:nvSpPr>
          <p:cNvPr id="39940" name="Text Box 5"/>
          <p:cNvSpPr txBox="1">
            <a:spLocks noChangeArrowheads="1"/>
          </p:cNvSpPr>
          <p:nvPr/>
        </p:nvSpPr>
        <p:spPr bwMode="auto">
          <a:xfrm>
            <a:off x="3201988" y="1870711"/>
            <a:ext cx="5861050" cy="1138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700" b="1" dirty="0">
                <a:solidFill>
                  <a:srgbClr val="000000"/>
                </a:solidFill>
              </a:rPr>
              <a:t>select </a:t>
            </a:r>
            <a:r>
              <a:rPr lang="en-US" altLang="en-US" sz="1700" i="1" dirty="0">
                <a:solidFill>
                  <a:srgbClr val="000000"/>
                </a:solidFill>
              </a:rPr>
              <a:t>dept_name</a:t>
            </a:r>
            <a:r>
              <a:rPr lang="en-US" altLang="en-US" sz="1700" dirty="0">
                <a:solidFill>
                  <a:srgbClr val="000000"/>
                </a:solidFill>
              </a:rPr>
              <a:t>, </a:t>
            </a:r>
            <a:r>
              <a:rPr lang="en-US" altLang="en-US" sz="1700" b="1" dirty="0" err="1">
                <a:solidFill>
                  <a:srgbClr val="000000"/>
                </a:solidFill>
              </a:rPr>
              <a:t>avg</a:t>
            </a:r>
            <a:r>
              <a:rPr lang="en-US" altLang="en-US" sz="1700" b="1" dirty="0">
                <a:solidFill>
                  <a:srgbClr val="000000"/>
                </a:solidFill>
              </a:rPr>
              <a:t> </a:t>
            </a:r>
            <a:r>
              <a:rPr lang="en-US" altLang="en-US" sz="1700" dirty="0">
                <a:solidFill>
                  <a:srgbClr val="000000"/>
                </a:solidFill>
              </a:rPr>
              <a:t>(</a:t>
            </a:r>
            <a:r>
              <a:rPr lang="en-US" altLang="en-US" sz="1700" i="1" dirty="0">
                <a:solidFill>
                  <a:srgbClr val="000000"/>
                </a:solidFill>
              </a:rPr>
              <a:t>salary</a:t>
            </a:r>
            <a:r>
              <a:rPr lang="en-US" altLang="en-US" sz="1700" dirty="0">
                <a:solidFill>
                  <a:srgbClr val="000000"/>
                </a:solidFill>
              </a:rPr>
              <a:t>) </a:t>
            </a:r>
            <a:r>
              <a:rPr lang="en-US" altLang="en-US" sz="1700" b="1" dirty="0">
                <a:solidFill>
                  <a:srgbClr val="000000"/>
                </a:solidFill>
              </a:rPr>
              <a:t>as</a:t>
            </a:r>
            <a:r>
              <a:rPr lang="en-US" altLang="en-US" sz="1700" dirty="0">
                <a:solidFill>
                  <a:srgbClr val="000000"/>
                </a:solidFill>
              </a:rPr>
              <a:t> </a:t>
            </a:r>
            <a:r>
              <a:rPr lang="en-US" altLang="en-US" sz="1700" i="1" dirty="0" err="1">
                <a:solidFill>
                  <a:srgbClr val="000000"/>
                </a:solidFill>
              </a:rPr>
              <a:t>avg_salary</a:t>
            </a:r>
            <a:endParaRPr lang="en-US" altLang="en-US" sz="1700" i="1" dirty="0">
              <a:solidFill>
                <a:srgbClr val="000000"/>
              </a:solidFill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700" b="1" dirty="0">
                <a:solidFill>
                  <a:srgbClr val="000000"/>
                </a:solidFill>
              </a:rPr>
              <a:t>from </a:t>
            </a:r>
            <a:r>
              <a:rPr lang="en-US" altLang="en-US" sz="1700" i="1" dirty="0">
                <a:solidFill>
                  <a:srgbClr val="000000"/>
                </a:solidFill>
              </a:rPr>
              <a:t>instructor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700" b="1" dirty="0">
                <a:solidFill>
                  <a:srgbClr val="000000"/>
                </a:solidFill>
              </a:rPr>
              <a:t>group by </a:t>
            </a:r>
            <a:r>
              <a:rPr lang="en-US" altLang="en-US" sz="1700" i="1" dirty="0">
                <a:solidFill>
                  <a:srgbClr val="000000"/>
                </a:solidFill>
              </a:rPr>
              <a:t>dept_name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700" b="1" dirty="0">
                <a:solidFill>
                  <a:srgbClr val="000000"/>
                </a:solidFill>
              </a:rPr>
              <a:t>having </a:t>
            </a:r>
            <a:r>
              <a:rPr lang="en-US" altLang="en-US" sz="1700" b="1" dirty="0" err="1">
                <a:solidFill>
                  <a:srgbClr val="000000"/>
                </a:solidFill>
              </a:rPr>
              <a:t>avg</a:t>
            </a:r>
            <a:r>
              <a:rPr lang="en-US" altLang="en-US" sz="1700" b="1" dirty="0">
                <a:solidFill>
                  <a:srgbClr val="000000"/>
                </a:solidFill>
              </a:rPr>
              <a:t> </a:t>
            </a:r>
            <a:r>
              <a:rPr lang="en-US" altLang="en-US" sz="1700" dirty="0">
                <a:solidFill>
                  <a:srgbClr val="000000"/>
                </a:solidFill>
              </a:rPr>
              <a:t>(</a:t>
            </a:r>
            <a:r>
              <a:rPr lang="en-US" altLang="en-US" sz="1700" i="1" dirty="0">
                <a:solidFill>
                  <a:srgbClr val="000000"/>
                </a:solidFill>
              </a:rPr>
              <a:t>salary</a:t>
            </a:r>
            <a:r>
              <a:rPr lang="en-US" altLang="en-US" sz="1700" dirty="0">
                <a:solidFill>
                  <a:srgbClr val="000000"/>
                </a:solidFill>
              </a:rPr>
              <a:t>) &gt; 42000;</a:t>
            </a:r>
          </a:p>
        </p:txBody>
      </p:sp>
    </p:spTree>
    <p:extLst>
      <p:ext uri="{BB962C8B-B14F-4D97-AF65-F5344CB8AC3E}">
        <p14:creationId xmlns:p14="http://schemas.microsoft.com/office/powerpoint/2010/main" val="368067168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Nested Subqueries</a:t>
            </a:r>
          </a:p>
        </p:txBody>
      </p:sp>
      <p:sp>
        <p:nvSpPr>
          <p:cNvPr id="4198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039814"/>
            <a:ext cx="7656559" cy="4922075"/>
          </a:xfrm>
        </p:spPr>
        <p:txBody>
          <a:bodyPr/>
          <a:lstStyle/>
          <a:p>
            <a:r>
              <a:rPr lang="en-US" altLang="en-US" dirty="0"/>
              <a:t>SQL provides a mechanism for the nesting of subqueries. A </a:t>
            </a:r>
            <a:r>
              <a:rPr lang="en-US" altLang="en-US" b="1" dirty="0">
                <a:solidFill>
                  <a:srgbClr val="002060"/>
                </a:solidFill>
              </a:rPr>
              <a:t>subquery</a:t>
            </a:r>
            <a:r>
              <a:rPr lang="en-US" altLang="en-US" dirty="0"/>
              <a:t> is a </a:t>
            </a:r>
            <a:r>
              <a:rPr lang="en-US" altLang="en-US" b="1" dirty="0"/>
              <a:t>select-from-where</a:t>
            </a:r>
            <a:r>
              <a:rPr lang="en-US" altLang="en-US" dirty="0"/>
              <a:t> expression that is nested within another query.</a:t>
            </a:r>
          </a:p>
          <a:p>
            <a:r>
              <a:rPr lang="en-US" altLang="en-US" dirty="0"/>
              <a:t>The nesting can be done in the following SQL query</a:t>
            </a:r>
            <a:br>
              <a:rPr lang="en-US" altLang="en-US" dirty="0"/>
            </a:br>
            <a:br>
              <a:rPr lang="en-US" altLang="en-US" dirty="0"/>
            </a:br>
            <a:r>
              <a:rPr lang="en-US" altLang="en-US" dirty="0"/>
              <a:t>	</a:t>
            </a:r>
            <a:r>
              <a:rPr lang="en-US" altLang="en-US" b="1" dirty="0"/>
              <a:t>select </a:t>
            </a:r>
            <a:r>
              <a:rPr lang="en-US" altLang="en-US" i="1" dirty="0"/>
              <a:t>A</a:t>
            </a:r>
            <a:r>
              <a:rPr lang="en-US" altLang="en-US" baseline="-25000" dirty="0"/>
              <a:t>1</a:t>
            </a:r>
            <a:r>
              <a:rPr lang="en-US" altLang="en-US" dirty="0"/>
              <a:t>, </a:t>
            </a:r>
            <a:r>
              <a:rPr lang="en-US" altLang="en-US" i="1" dirty="0"/>
              <a:t>A</a:t>
            </a:r>
            <a:r>
              <a:rPr lang="en-US" altLang="en-US" baseline="-25000" dirty="0"/>
              <a:t>2</a:t>
            </a:r>
            <a:r>
              <a:rPr lang="en-US" altLang="en-US" dirty="0"/>
              <a:t>, ..., </a:t>
            </a:r>
            <a:r>
              <a:rPr lang="en-US" altLang="en-US" i="1" dirty="0"/>
              <a:t>A</a:t>
            </a:r>
            <a:r>
              <a:rPr lang="en-US" altLang="en-US" i="1" baseline="-25000" dirty="0"/>
              <a:t>n</a:t>
            </a:r>
            <a:br>
              <a:rPr lang="en-US" altLang="en-US" dirty="0"/>
            </a:br>
            <a:r>
              <a:rPr lang="en-US" altLang="en-US" dirty="0"/>
              <a:t>	</a:t>
            </a:r>
            <a:r>
              <a:rPr lang="en-US" altLang="en-US" b="1" dirty="0"/>
              <a:t>from</a:t>
            </a:r>
            <a:r>
              <a:rPr lang="en-US" altLang="en-US" dirty="0"/>
              <a:t> </a:t>
            </a:r>
            <a:r>
              <a:rPr lang="en-US" altLang="en-US" i="1" dirty="0"/>
              <a:t>r</a:t>
            </a:r>
            <a:r>
              <a:rPr lang="en-US" altLang="en-US" baseline="-25000" dirty="0"/>
              <a:t>1</a:t>
            </a:r>
            <a:r>
              <a:rPr lang="en-US" altLang="en-US" dirty="0"/>
              <a:t>, </a:t>
            </a:r>
            <a:r>
              <a:rPr lang="en-US" altLang="en-US" i="1" dirty="0"/>
              <a:t>r</a:t>
            </a:r>
            <a:r>
              <a:rPr lang="en-US" altLang="en-US" baseline="-25000" dirty="0"/>
              <a:t>2</a:t>
            </a:r>
            <a:r>
              <a:rPr lang="en-US" altLang="en-US" dirty="0"/>
              <a:t>, ..., </a:t>
            </a:r>
            <a:r>
              <a:rPr lang="en-US" altLang="en-US" i="1" dirty="0" err="1"/>
              <a:t>r</a:t>
            </a:r>
            <a:r>
              <a:rPr lang="en-US" altLang="en-US" i="1" baseline="-25000" dirty="0" err="1"/>
              <a:t>m</a:t>
            </a:r>
            <a:br>
              <a:rPr lang="en-US" altLang="en-US" dirty="0"/>
            </a:br>
            <a:r>
              <a:rPr lang="en-US" altLang="en-US" dirty="0"/>
              <a:t>	</a:t>
            </a:r>
            <a:r>
              <a:rPr lang="en-US" altLang="en-US" b="1" dirty="0"/>
              <a:t>where </a:t>
            </a:r>
            <a:r>
              <a:rPr lang="en-US" altLang="en-US" i="1" dirty="0"/>
              <a:t>P</a:t>
            </a:r>
          </a:p>
          <a:p>
            <a:pPr>
              <a:buFont typeface="Monotype Sorts" charset="2"/>
              <a:buNone/>
            </a:pPr>
            <a:r>
              <a:rPr lang="en-US" altLang="en-US" sz="800" i="1" dirty="0"/>
              <a:t> </a:t>
            </a:r>
            <a:br>
              <a:rPr lang="en-US" altLang="en-US" i="1" dirty="0"/>
            </a:br>
            <a:r>
              <a:rPr lang="en-US" altLang="en-US" dirty="0"/>
              <a:t>as follows:</a:t>
            </a:r>
          </a:p>
          <a:p>
            <a:pPr lvl="1"/>
            <a:r>
              <a:rPr lang="en-US" altLang="en-US" b="1" dirty="0"/>
              <a:t>From clause: </a:t>
            </a:r>
            <a:r>
              <a:rPr lang="en-US" altLang="en-US" i="1" dirty="0" err="1"/>
              <a:t>r</a:t>
            </a:r>
            <a:r>
              <a:rPr lang="en-US" altLang="en-US" i="1" baseline="-25000" dirty="0" err="1"/>
              <a:t>i</a:t>
            </a:r>
            <a:r>
              <a:rPr lang="en-US" altLang="en-US" i="1" baseline="-25000" dirty="0"/>
              <a:t> </a:t>
            </a:r>
            <a:r>
              <a:rPr lang="en-US" altLang="en-US" dirty="0"/>
              <a:t> can be replaced by any valid subquery</a:t>
            </a:r>
          </a:p>
          <a:p>
            <a:pPr lvl="1"/>
            <a:r>
              <a:rPr lang="en-US" altLang="en-US" b="1" dirty="0"/>
              <a:t>Where clause: </a:t>
            </a:r>
            <a:r>
              <a:rPr lang="en-US" altLang="en-US" i="1" dirty="0"/>
              <a:t>P</a:t>
            </a:r>
            <a:r>
              <a:rPr lang="en-US" altLang="en-US" dirty="0"/>
              <a:t> can be replaced with an expression of the form:</a:t>
            </a:r>
          </a:p>
          <a:p>
            <a:pPr lvl="1">
              <a:buFont typeface="Monotype Sorts" charset="2"/>
              <a:buNone/>
            </a:pPr>
            <a:r>
              <a:rPr lang="en-US" altLang="en-US" dirty="0"/>
              <a:t>                </a:t>
            </a:r>
            <a:r>
              <a:rPr lang="en-US" altLang="en-US" i="1" dirty="0"/>
              <a:t>B</a:t>
            </a:r>
            <a:r>
              <a:rPr lang="en-US" altLang="en-US" dirty="0"/>
              <a:t> &lt;operation&gt; (subquery)</a:t>
            </a:r>
          </a:p>
          <a:p>
            <a:pPr lvl="1">
              <a:buFont typeface="Monotype Sorts" charset="2"/>
              <a:buNone/>
            </a:pPr>
            <a:r>
              <a:rPr lang="en-US" altLang="en-US" dirty="0"/>
              <a:t>     </a:t>
            </a:r>
            <a:r>
              <a:rPr lang="en-US" altLang="en-US" i="1" dirty="0"/>
              <a:t>B</a:t>
            </a:r>
            <a:r>
              <a:rPr lang="en-US" altLang="en-US" dirty="0"/>
              <a:t> is an attribute and &lt;operation&gt; to be defined later.</a:t>
            </a:r>
          </a:p>
          <a:p>
            <a:pPr lvl="1"/>
            <a:r>
              <a:rPr lang="en-US" altLang="en-US" b="1" dirty="0"/>
              <a:t>Select clause: </a:t>
            </a:r>
          </a:p>
          <a:p>
            <a:pPr marL="857250" lvl="2" indent="0">
              <a:buNone/>
            </a:pPr>
            <a:r>
              <a:rPr lang="en-US" altLang="en-US" i="1" dirty="0"/>
              <a:t>A</a:t>
            </a:r>
            <a:r>
              <a:rPr lang="en-US" altLang="en-US" i="1" baseline="-25000" dirty="0"/>
              <a:t>i   </a:t>
            </a:r>
            <a:r>
              <a:rPr lang="en-US" altLang="en-US" dirty="0"/>
              <a:t>can be replaced be a subquery that generates a single value.</a:t>
            </a:r>
          </a:p>
        </p:txBody>
      </p:sp>
    </p:spTree>
    <p:extLst>
      <p:ext uri="{BB962C8B-B14F-4D97-AF65-F5344CB8AC3E}">
        <p14:creationId xmlns:p14="http://schemas.microsoft.com/office/powerpoint/2010/main" val="40432606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730" name="Rectangle 2"/>
          <p:cNvSpPr>
            <a:spLocks noGrp="1" noChangeArrowheads="1"/>
          </p:cNvSpPr>
          <p:nvPr>
            <p:ph type="title"/>
          </p:nvPr>
        </p:nvSpPr>
        <p:spPr>
          <a:xfrm>
            <a:off x="2279650" y="125413"/>
            <a:ext cx="8077200" cy="609600"/>
          </a:xfrm>
        </p:spPr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Outline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79651" y="1185800"/>
            <a:ext cx="7473949" cy="4105529"/>
          </a:xfrm>
        </p:spPr>
        <p:txBody>
          <a:bodyPr/>
          <a:lstStyle/>
          <a:p>
            <a:r>
              <a:rPr lang="en-US" altLang="en-US" dirty="0"/>
              <a:t>Overview of the Design Process</a:t>
            </a:r>
          </a:p>
          <a:p>
            <a:r>
              <a:rPr lang="en-US" altLang="en-US" dirty="0"/>
              <a:t>The Entity-Relationship Model</a:t>
            </a:r>
          </a:p>
          <a:p>
            <a:r>
              <a:rPr lang="en-US" altLang="en-US" dirty="0"/>
              <a:t>Complex Attributes</a:t>
            </a:r>
          </a:p>
          <a:p>
            <a:r>
              <a:rPr lang="en-US" altLang="en-US" dirty="0"/>
              <a:t>Mapping Cardinalities</a:t>
            </a:r>
          </a:p>
          <a:p>
            <a:r>
              <a:rPr lang="en-US" altLang="en-US" dirty="0"/>
              <a:t>Primary Key</a:t>
            </a:r>
          </a:p>
          <a:p>
            <a:r>
              <a:rPr lang="en-US" altLang="en-US" strike="sngStrike" dirty="0">
                <a:solidFill>
                  <a:srgbClr val="0070C0"/>
                </a:solidFill>
              </a:rPr>
              <a:t>Removing Redundant Attributes in Entity Sets</a:t>
            </a:r>
          </a:p>
          <a:p>
            <a:r>
              <a:rPr lang="en-US" altLang="en-US" strike="sngStrike" dirty="0">
                <a:solidFill>
                  <a:srgbClr val="0070C0"/>
                </a:solidFill>
              </a:rPr>
              <a:t>Reducing ER Diagrams to Relational Schemas</a:t>
            </a:r>
          </a:p>
          <a:p>
            <a:r>
              <a:rPr lang="en-US" altLang="en-US" strike="sngStrike" dirty="0">
                <a:solidFill>
                  <a:srgbClr val="0070C0"/>
                </a:solidFill>
              </a:rPr>
              <a:t>Extended E-R Features</a:t>
            </a:r>
          </a:p>
          <a:p>
            <a:r>
              <a:rPr lang="en-US" altLang="en-US" strike="sngStrike" dirty="0">
                <a:solidFill>
                  <a:srgbClr val="0070C0"/>
                </a:solidFill>
              </a:rPr>
              <a:t>Entity-Relationship Design Issues</a:t>
            </a:r>
          </a:p>
          <a:p>
            <a:r>
              <a:rPr lang="en-US" altLang="en-US" strike="sngStrike" dirty="0">
                <a:solidFill>
                  <a:srgbClr val="0070C0"/>
                </a:solidFill>
              </a:rPr>
              <a:t>Alternative Notations for Modeling Data</a:t>
            </a:r>
          </a:p>
          <a:p>
            <a:r>
              <a:rPr lang="en-US" altLang="en-US" strike="sngStrike" dirty="0">
                <a:solidFill>
                  <a:srgbClr val="0070C0"/>
                </a:solidFill>
              </a:rPr>
              <a:t>Other Aspects of Database Design</a:t>
            </a:r>
          </a:p>
          <a:p>
            <a:pPr>
              <a:buFont typeface="Monotype Sorts" charset="2"/>
              <a:buNone/>
            </a:pPr>
            <a:endParaRPr lang="en-US" altLang="en-US" dirty="0"/>
          </a:p>
          <a:p>
            <a:pPr>
              <a:buFont typeface="Monotype Sorts" charset="2"/>
              <a:buNone/>
            </a:pPr>
            <a:endParaRPr lang="en-US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128EC4C-D653-3441-8C4A-17190A9A9EED}"/>
              </a:ext>
            </a:extLst>
          </p:cNvPr>
          <p:cNvSpPr txBox="1"/>
          <p:nvPr/>
        </p:nvSpPr>
        <p:spPr>
          <a:xfrm>
            <a:off x="7055428" y="3688773"/>
            <a:ext cx="3865161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</a:rPr>
              <a:t>Will cover: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70C0"/>
                </a:solidFill>
              </a:rPr>
              <a:t>In other lectures.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70C0"/>
                </a:solidFill>
              </a:rPr>
              <a:t>Or required reading.</a:t>
            </a:r>
          </a:p>
        </p:txBody>
      </p:sp>
    </p:spTree>
    <p:extLst>
      <p:ext uri="{BB962C8B-B14F-4D97-AF65-F5344CB8AC3E}">
        <p14:creationId xmlns:p14="http://schemas.microsoft.com/office/powerpoint/2010/main" val="364316294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6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Use of </a:t>
            </a:r>
            <a:r>
              <a:rPr lang="ja-JP" altLang="en-US" dirty="0"/>
              <a:t>“</a:t>
            </a:r>
            <a:r>
              <a:rPr lang="en-US" altLang="ja-JP" dirty="0"/>
              <a:t>exists</a:t>
            </a:r>
            <a:r>
              <a:rPr lang="ja-JP" altLang="en-US" dirty="0"/>
              <a:t>”</a:t>
            </a:r>
            <a:r>
              <a:rPr lang="en-US" altLang="ja-JP" dirty="0"/>
              <a:t> Clause</a:t>
            </a:r>
            <a:endParaRPr lang="en-US" altLang="en-US" dirty="0"/>
          </a:p>
        </p:txBody>
      </p:sp>
      <p:sp>
        <p:nvSpPr>
          <p:cNvPr id="5632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093789"/>
            <a:ext cx="7851697" cy="4903787"/>
          </a:xfrm>
        </p:spPr>
        <p:txBody>
          <a:bodyPr/>
          <a:lstStyle/>
          <a:p>
            <a:r>
              <a:rPr lang="en-US" altLang="en-US" dirty="0"/>
              <a:t>Yet another way of specifying the query “Find all courses taught in both the Fall 2017 semester and in the Spring 2018 semester”</a:t>
            </a:r>
          </a:p>
          <a:p>
            <a:pPr>
              <a:buFont typeface="Monotype Sorts" charset="2"/>
              <a:buNone/>
            </a:pPr>
            <a:r>
              <a:rPr lang="en-US" altLang="en-US" b="1" dirty="0"/>
              <a:t>	   select </a:t>
            </a:r>
            <a:r>
              <a:rPr lang="en-US" altLang="en-US" i="1" dirty="0"/>
              <a:t>course_id</a:t>
            </a:r>
            <a:br>
              <a:rPr lang="en-US" altLang="en-US" i="1" dirty="0"/>
            </a:br>
            <a:r>
              <a:rPr lang="en-US" altLang="en-US" i="1" dirty="0"/>
              <a:t>   </a:t>
            </a:r>
            <a:r>
              <a:rPr lang="en-US" altLang="en-US" b="1" dirty="0"/>
              <a:t>from </a:t>
            </a:r>
            <a:r>
              <a:rPr lang="en-US" altLang="en-US" i="1" dirty="0"/>
              <a:t>section </a:t>
            </a:r>
            <a:r>
              <a:rPr lang="en-US" altLang="en-US" b="1" dirty="0"/>
              <a:t>as </a:t>
            </a:r>
            <a:r>
              <a:rPr lang="en-US" altLang="en-US" i="1" dirty="0"/>
              <a:t>S</a:t>
            </a:r>
            <a:br>
              <a:rPr lang="en-US" altLang="en-US" i="1" dirty="0"/>
            </a:br>
            <a:r>
              <a:rPr lang="en-US" altLang="en-US" i="1" dirty="0"/>
              <a:t>   </a:t>
            </a:r>
            <a:r>
              <a:rPr lang="en-US" altLang="en-US" b="1" dirty="0"/>
              <a:t>where </a:t>
            </a:r>
            <a:r>
              <a:rPr lang="en-US" altLang="en-US" i="1" dirty="0"/>
              <a:t>semester </a:t>
            </a:r>
            <a:r>
              <a:rPr lang="en-US" altLang="en-US" dirty="0"/>
              <a:t>= 'Fall' </a:t>
            </a:r>
            <a:r>
              <a:rPr lang="en-US" altLang="en-US" b="1" dirty="0"/>
              <a:t>and </a:t>
            </a:r>
            <a:r>
              <a:rPr lang="en-US" altLang="en-US" i="1" dirty="0"/>
              <a:t>year </a:t>
            </a:r>
            <a:r>
              <a:rPr lang="en-US" altLang="en-US" dirty="0"/>
              <a:t>= 2017 </a:t>
            </a:r>
            <a:r>
              <a:rPr lang="en-US" altLang="en-US" b="1" dirty="0"/>
              <a:t>and </a:t>
            </a:r>
            <a:br>
              <a:rPr lang="en-US" altLang="en-US" b="1" dirty="0"/>
            </a:br>
            <a:r>
              <a:rPr lang="en-US" altLang="en-US" b="1" dirty="0"/>
              <a:t>               exists  </a:t>
            </a:r>
            <a:r>
              <a:rPr lang="en-US" altLang="en-US" dirty="0"/>
              <a:t>(</a:t>
            </a:r>
            <a:r>
              <a:rPr lang="en-US" altLang="en-US" b="1" dirty="0"/>
              <a:t>select </a:t>
            </a:r>
            <a:r>
              <a:rPr lang="en-US" altLang="en-US" dirty="0"/>
              <a:t>*</a:t>
            </a:r>
            <a:br>
              <a:rPr lang="en-US" altLang="en-US" dirty="0"/>
            </a:br>
            <a:r>
              <a:rPr lang="en-US" altLang="en-US" dirty="0"/>
              <a:t>                            </a:t>
            </a:r>
            <a:r>
              <a:rPr lang="en-US" altLang="en-US" b="1" dirty="0"/>
              <a:t>from </a:t>
            </a:r>
            <a:r>
              <a:rPr lang="en-US" altLang="en-US" i="1" dirty="0"/>
              <a:t>section </a:t>
            </a:r>
            <a:r>
              <a:rPr lang="en-US" altLang="en-US" b="1" dirty="0"/>
              <a:t>as </a:t>
            </a:r>
            <a:r>
              <a:rPr lang="en-US" altLang="en-US" i="1" dirty="0"/>
              <a:t>T</a:t>
            </a:r>
            <a:br>
              <a:rPr lang="en-US" altLang="en-US" i="1" dirty="0"/>
            </a:br>
            <a:r>
              <a:rPr lang="en-US" altLang="en-US" i="1" dirty="0"/>
              <a:t>                            </a:t>
            </a:r>
            <a:r>
              <a:rPr lang="en-US" altLang="en-US" b="1" dirty="0"/>
              <a:t>where </a:t>
            </a:r>
            <a:r>
              <a:rPr lang="en-US" altLang="en-US" i="1" dirty="0"/>
              <a:t>semester </a:t>
            </a:r>
            <a:r>
              <a:rPr lang="en-US" altLang="en-US" dirty="0"/>
              <a:t>= 'Spring' </a:t>
            </a:r>
            <a:r>
              <a:rPr lang="en-US" altLang="en-US" b="1" dirty="0"/>
              <a:t>and </a:t>
            </a:r>
            <a:r>
              <a:rPr lang="en-US" altLang="en-US" i="1" dirty="0"/>
              <a:t>year</a:t>
            </a:r>
            <a:r>
              <a:rPr lang="en-US" altLang="en-US" dirty="0"/>
              <a:t>= 2018 </a:t>
            </a:r>
            <a:br>
              <a:rPr lang="en-US" altLang="en-US" dirty="0"/>
            </a:br>
            <a:r>
              <a:rPr lang="en-US" altLang="en-US" dirty="0"/>
              <a:t>                                        </a:t>
            </a:r>
            <a:r>
              <a:rPr lang="en-US" altLang="en-US" b="1" dirty="0"/>
              <a:t>and </a:t>
            </a:r>
            <a:r>
              <a:rPr lang="en-US" altLang="en-US" i="1" dirty="0"/>
              <a:t>S</a:t>
            </a:r>
            <a:r>
              <a:rPr lang="en-US" altLang="en-US" dirty="0"/>
              <a:t>.</a:t>
            </a:r>
            <a:r>
              <a:rPr lang="en-US" altLang="en-US" i="1" dirty="0"/>
              <a:t>course_id </a:t>
            </a:r>
            <a:r>
              <a:rPr lang="en-US" altLang="en-US" dirty="0"/>
              <a:t>= </a:t>
            </a:r>
            <a:r>
              <a:rPr lang="en-US" altLang="en-US" i="1" dirty="0"/>
              <a:t>T</a:t>
            </a:r>
            <a:r>
              <a:rPr lang="en-US" altLang="en-US" dirty="0"/>
              <a:t>.</a:t>
            </a:r>
            <a:r>
              <a:rPr lang="en-US" altLang="en-US" i="1" dirty="0"/>
              <a:t>course_id</a:t>
            </a:r>
            <a:r>
              <a:rPr lang="en-US" altLang="en-US" dirty="0"/>
              <a:t>);</a:t>
            </a:r>
          </a:p>
          <a:p>
            <a:pPr>
              <a:buFont typeface="Monotype Sorts" charset="2"/>
              <a:buNone/>
            </a:pPr>
            <a:r>
              <a:rPr lang="en-US" altLang="en-US" sz="800" dirty="0"/>
              <a:t> </a:t>
            </a:r>
          </a:p>
          <a:p>
            <a:r>
              <a:rPr lang="en-US" altLang="en-US" b="1" dirty="0">
                <a:solidFill>
                  <a:srgbClr val="002060"/>
                </a:solidFill>
              </a:rPr>
              <a:t>Correlation name</a:t>
            </a:r>
            <a:r>
              <a:rPr lang="en-US" altLang="en-US" dirty="0"/>
              <a:t> – variable S  in the outer query</a:t>
            </a:r>
            <a:endParaRPr lang="en-US" altLang="en-US" b="1" dirty="0">
              <a:solidFill>
                <a:srgbClr val="000099"/>
              </a:solidFill>
            </a:endParaRPr>
          </a:p>
          <a:p>
            <a:r>
              <a:rPr lang="en-US" altLang="en-US" b="1" dirty="0">
                <a:solidFill>
                  <a:srgbClr val="002060"/>
                </a:solidFill>
              </a:rPr>
              <a:t>Correlated subquery </a:t>
            </a:r>
            <a:r>
              <a:rPr lang="en-US" altLang="en-US" dirty="0"/>
              <a:t>– the inner query</a:t>
            </a:r>
          </a:p>
          <a:p>
            <a:pPr>
              <a:buFont typeface="Monotype Sorts" charset="2"/>
              <a:buNone/>
            </a:pPr>
            <a:endParaRPr lang="en-US" altLang="en-US" b="1" dirty="0">
              <a:solidFill>
                <a:srgbClr val="0000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702335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6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Use of </a:t>
            </a:r>
            <a:r>
              <a:rPr lang="ja-JP" altLang="en-US" dirty="0"/>
              <a:t>“</a:t>
            </a:r>
            <a:r>
              <a:rPr lang="en-US" altLang="ja-JP" dirty="0"/>
              <a:t>not exists</a:t>
            </a:r>
            <a:r>
              <a:rPr lang="ja-JP" altLang="en-US" dirty="0"/>
              <a:t>”</a:t>
            </a:r>
            <a:r>
              <a:rPr lang="en-US" altLang="ja-JP" dirty="0"/>
              <a:t> Clause</a:t>
            </a:r>
            <a:endParaRPr lang="en-US" altLang="en-US" dirty="0"/>
          </a:p>
        </p:txBody>
      </p:sp>
      <p:sp>
        <p:nvSpPr>
          <p:cNvPr id="5734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06488"/>
            <a:ext cx="7570436" cy="4611924"/>
          </a:xfrm>
        </p:spPr>
        <p:txBody>
          <a:bodyPr/>
          <a:lstStyle/>
          <a:p>
            <a:pPr>
              <a:tabLst>
                <a:tab pos="461963" algn="l"/>
                <a:tab pos="1027113" algn="l"/>
                <a:tab pos="1547813" algn="l"/>
              </a:tabLst>
            </a:pPr>
            <a:r>
              <a:rPr lang="en-US" altLang="en-US" dirty="0"/>
              <a:t>Find all students who have taken all courses offered in the Biology department.</a:t>
            </a:r>
          </a:p>
          <a:p>
            <a:pPr>
              <a:tabLst>
                <a:tab pos="461963" algn="l"/>
                <a:tab pos="1027113" algn="l"/>
                <a:tab pos="1547813" algn="l"/>
              </a:tabLst>
            </a:pPr>
            <a:endParaRPr lang="en-US" altLang="en-US" dirty="0"/>
          </a:p>
          <a:p>
            <a:pPr>
              <a:tabLst>
                <a:tab pos="461963" algn="l"/>
                <a:tab pos="1027113" algn="l"/>
                <a:tab pos="1547813" algn="l"/>
              </a:tabLst>
            </a:pPr>
            <a:endParaRPr lang="en-US" altLang="en-US" dirty="0"/>
          </a:p>
          <a:p>
            <a:pPr>
              <a:tabLst>
                <a:tab pos="461963" algn="l"/>
                <a:tab pos="1027113" algn="l"/>
                <a:tab pos="1547813" algn="l"/>
              </a:tabLst>
            </a:pPr>
            <a:endParaRPr lang="en-US" altLang="en-US" dirty="0"/>
          </a:p>
          <a:p>
            <a:pPr>
              <a:tabLst>
                <a:tab pos="461963" algn="l"/>
                <a:tab pos="1027113" algn="l"/>
                <a:tab pos="1547813" algn="l"/>
              </a:tabLst>
            </a:pPr>
            <a:endParaRPr lang="en-US" altLang="en-US" dirty="0"/>
          </a:p>
          <a:p>
            <a:pPr>
              <a:tabLst>
                <a:tab pos="461963" algn="l"/>
                <a:tab pos="1027113" algn="l"/>
                <a:tab pos="1547813" algn="l"/>
              </a:tabLst>
            </a:pPr>
            <a:endParaRPr lang="en-US" altLang="en-US" dirty="0"/>
          </a:p>
          <a:p>
            <a:pPr>
              <a:tabLst>
                <a:tab pos="461963" algn="l"/>
                <a:tab pos="1027113" algn="l"/>
                <a:tab pos="1547813" algn="l"/>
              </a:tabLst>
            </a:pPr>
            <a:endParaRPr lang="en-US" altLang="en-US" dirty="0"/>
          </a:p>
          <a:p>
            <a:pPr>
              <a:tabLst>
                <a:tab pos="461963" algn="l"/>
                <a:tab pos="1027113" algn="l"/>
                <a:tab pos="1547813" algn="l"/>
              </a:tabLst>
            </a:pPr>
            <a:endParaRPr lang="en-US" altLang="en-US" dirty="0"/>
          </a:p>
          <a:p>
            <a:pPr>
              <a:tabLst>
                <a:tab pos="461963" algn="l"/>
                <a:tab pos="1027113" algn="l"/>
                <a:tab pos="1547813" algn="l"/>
              </a:tabLst>
            </a:pPr>
            <a:endParaRPr lang="en-US" altLang="en-US" dirty="0"/>
          </a:p>
          <a:p>
            <a:pPr>
              <a:tabLst>
                <a:tab pos="461963" algn="l"/>
                <a:tab pos="1027113" algn="l"/>
                <a:tab pos="1547813" algn="l"/>
              </a:tabLst>
            </a:pPr>
            <a:endParaRPr lang="en-US" altLang="en-US" dirty="0"/>
          </a:p>
          <a:p>
            <a:pPr>
              <a:tabLst>
                <a:tab pos="461963" algn="l"/>
                <a:tab pos="1027113" algn="l"/>
                <a:tab pos="1547813" algn="l"/>
              </a:tabLst>
            </a:pPr>
            <a:r>
              <a:rPr lang="en-US" altLang="en-US" dirty="0"/>
              <a:t>Note that X – Y = Ø   </a:t>
            </a:r>
            <a:r>
              <a:rPr lang="en-US" altLang="en-US" dirty="0">
                <a:sym typeface="Symbol" panose="05050102010706020507" pitchFamily="18" charset="2"/>
              </a:rPr>
              <a:t>   X Y</a:t>
            </a:r>
            <a:endParaRPr lang="en-US" altLang="en-US" dirty="0"/>
          </a:p>
          <a:p>
            <a:pPr>
              <a:tabLst>
                <a:tab pos="461963" algn="l"/>
                <a:tab pos="1027113" algn="l"/>
                <a:tab pos="1547813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Note: Cannot write this query using = all and its variants</a:t>
            </a:r>
            <a:endParaRPr lang="en-US" altLang="en-US" dirty="0"/>
          </a:p>
        </p:txBody>
      </p:sp>
      <p:sp>
        <p:nvSpPr>
          <p:cNvPr id="57347" name="Text Box 4"/>
          <p:cNvSpPr txBox="1">
            <a:spLocks noChangeArrowheads="1"/>
          </p:cNvSpPr>
          <p:nvPr/>
        </p:nvSpPr>
        <p:spPr bwMode="auto">
          <a:xfrm>
            <a:off x="3260500" y="1785367"/>
            <a:ext cx="6834476" cy="35855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en-US" sz="1600" b="1" dirty="0">
                <a:solidFill>
                  <a:srgbClr val="000000"/>
                </a:solidFill>
              </a:rPr>
              <a:t>select distinct </a:t>
            </a:r>
            <a:r>
              <a:rPr kumimoji="1" lang="en-US" altLang="en-US" sz="1600" i="1" dirty="0">
                <a:solidFill>
                  <a:srgbClr val="000000"/>
                </a:solidFill>
              </a:rPr>
              <a:t>S</a:t>
            </a:r>
            <a:r>
              <a:rPr kumimoji="1" lang="en-US" altLang="en-US" sz="1600" dirty="0">
                <a:solidFill>
                  <a:srgbClr val="000000"/>
                </a:solidFill>
              </a:rPr>
              <a:t>.</a:t>
            </a:r>
            <a:r>
              <a:rPr kumimoji="1" lang="en-US" altLang="en-US" sz="1600" i="1" dirty="0">
                <a:solidFill>
                  <a:srgbClr val="000000"/>
                </a:solidFill>
              </a:rPr>
              <a:t>ID</a:t>
            </a:r>
            <a:r>
              <a:rPr kumimoji="1" lang="en-US" altLang="en-US" sz="1600" dirty="0">
                <a:solidFill>
                  <a:srgbClr val="000000"/>
                </a:solidFill>
              </a:rPr>
              <a:t>, </a:t>
            </a:r>
            <a:r>
              <a:rPr kumimoji="1" lang="en-US" altLang="en-US" sz="1600" i="1" dirty="0">
                <a:solidFill>
                  <a:srgbClr val="000000"/>
                </a:solidFill>
              </a:rPr>
              <a:t>S</a:t>
            </a:r>
            <a:r>
              <a:rPr kumimoji="1" lang="en-US" altLang="en-US" sz="1600" dirty="0">
                <a:solidFill>
                  <a:srgbClr val="000000"/>
                </a:solidFill>
              </a:rPr>
              <a:t>.</a:t>
            </a:r>
            <a:r>
              <a:rPr kumimoji="1" lang="en-US" altLang="en-US" sz="1600" i="1" dirty="0">
                <a:solidFill>
                  <a:srgbClr val="000000"/>
                </a:solidFill>
              </a:rPr>
              <a:t>name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en-US" sz="1600" b="1" dirty="0">
                <a:solidFill>
                  <a:srgbClr val="000000"/>
                </a:solidFill>
              </a:rPr>
              <a:t>from </a:t>
            </a:r>
            <a:r>
              <a:rPr kumimoji="1" lang="en-US" altLang="en-US" sz="1600" i="1" dirty="0">
                <a:solidFill>
                  <a:srgbClr val="000000"/>
                </a:solidFill>
              </a:rPr>
              <a:t>student </a:t>
            </a:r>
            <a:r>
              <a:rPr kumimoji="1" lang="en-US" altLang="en-US" sz="1600" b="1" dirty="0">
                <a:solidFill>
                  <a:srgbClr val="000000"/>
                </a:solidFill>
              </a:rPr>
              <a:t>as </a:t>
            </a:r>
            <a:r>
              <a:rPr kumimoji="1" lang="en-US" altLang="en-US" sz="1600" i="1" dirty="0">
                <a:solidFill>
                  <a:srgbClr val="000000"/>
                </a:solidFill>
              </a:rPr>
              <a:t>S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en-US" sz="1600" b="1" dirty="0">
                <a:solidFill>
                  <a:srgbClr val="000000"/>
                </a:solidFill>
              </a:rPr>
              <a:t>where not exists </a:t>
            </a:r>
            <a:r>
              <a:rPr kumimoji="1" lang="en-US" altLang="en-US" sz="1600" dirty="0">
                <a:solidFill>
                  <a:srgbClr val="000000"/>
                </a:solidFill>
              </a:rPr>
              <a:t>( (</a:t>
            </a:r>
            <a:r>
              <a:rPr kumimoji="1" lang="en-US" altLang="en-US" sz="1600" b="1" dirty="0">
                <a:solidFill>
                  <a:srgbClr val="000000"/>
                </a:solidFill>
              </a:rPr>
              <a:t>select </a:t>
            </a:r>
            <a:r>
              <a:rPr kumimoji="1" lang="en-US" altLang="en-US" sz="1600" i="1" dirty="0" err="1">
                <a:solidFill>
                  <a:srgbClr val="000000"/>
                </a:solidFill>
              </a:rPr>
              <a:t>course_id</a:t>
            </a:r>
            <a:endParaRPr kumimoji="1" lang="en-US" altLang="en-US" sz="1600" i="1" dirty="0">
              <a:solidFill>
                <a:srgbClr val="000000"/>
              </a:solidFill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en-US" sz="1600" b="1" dirty="0">
                <a:solidFill>
                  <a:srgbClr val="000000"/>
                </a:solidFill>
              </a:rPr>
              <a:t>                                 from </a:t>
            </a:r>
            <a:r>
              <a:rPr kumimoji="1" lang="en-US" altLang="en-US" sz="1600" i="1" dirty="0">
                <a:solidFill>
                  <a:srgbClr val="000000"/>
                </a:solidFill>
              </a:rPr>
              <a:t>course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en-US" sz="1600" b="1" dirty="0">
                <a:solidFill>
                  <a:srgbClr val="000000"/>
                </a:solidFill>
              </a:rPr>
              <a:t>                                 where </a:t>
            </a:r>
            <a:r>
              <a:rPr kumimoji="1" lang="en-US" altLang="en-US" sz="1600" i="1" dirty="0" err="1">
                <a:solidFill>
                  <a:srgbClr val="000000"/>
                </a:solidFill>
              </a:rPr>
              <a:t>dept_name</a:t>
            </a:r>
            <a:r>
              <a:rPr kumimoji="1" lang="en-US" altLang="en-US" sz="1600" i="1" dirty="0">
                <a:solidFill>
                  <a:srgbClr val="000000"/>
                </a:solidFill>
              </a:rPr>
              <a:t> </a:t>
            </a:r>
            <a:r>
              <a:rPr kumimoji="1" lang="en-US" altLang="en-US" sz="1600" dirty="0">
                <a:solidFill>
                  <a:srgbClr val="000000"/>
                </a:solidFill>
              </a:rPr>
              <a:t>= 'Biology')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en-US" sz="1600" b="1" dirty="0">
                <a:solidFill>
                  <a:srgbClr val="000000"/>
                </a:solidFill>
              </a:rPr>
              <a:t>                               except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en-US" sz="1600" dirty="0">
                <a:solidFill>
                  <a:srgbClr val="000000"/>
                </a:solidFill>
              </a:rPr>
              <a:t>                                 (</a:t>
            </a:r>
            <a:r>
              <a:rPr kumimoji="1" lang="en-US" altLang="en-US" sz="1600" b="1" dirty="0">
                <a:solidFill>
                  <a:srgbClr val="000000"/>
                </a:solidFill>
              </a:rPr>
              <a:t>select </a:t>
            </a:r>
            <a:r>
              <a:rPr kumimoji="1" lang="en-US" altLang="en-US" sz="1600" i="1" dirty="0" err="1">
                <a:solidFill>
                  <a:srgbClr val="000000"/>
                </a:solidFill>
              </a:rPr>
              <a:t>T</a:t>
            </a:r>
            <a:r>
              <a:rPr kumimoji="1" lang="en-US" altLang="en-US" sz="1600" dirty="0" err="1">
                <a:solidFill>
                  <a:srgbClr val="000000"/>
                </a:solidFill>
              </a:rPr>
              <a:t>.</a:t>
            </a:r>
            <a:r>
              <a:rPr kumimoji="1" lang="en-US" altLang="en-US" sz="1600" i="1" dirty="0" err="1">
                <a:solidFill>
                  <a:srgbClr val="000000"/>
                </a:solidFill>
              </a:rPr>
              <a:t>course_id</a:t>
            </a:r>
            <a:endParaRPr kumimoji="1" lang="en-US" altLang="en-US" sz="1600" i="1" dirty="0">
              <a:solidFill>
                <a:srgbClr val="000000"/>
              </a:solidFill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en-US" sz="1600" b="1" dirty="0">
                <a:solidFill>
                  <a:srgbClr val="000000"/>
                </a:solidFill>
              </a:rPr>
              <a:t>                                   from </a:t>
            </a:r>
            <a:r>
              <a:rPr kumimoji="1" lang="en-US" altLang="en-US" sz="1600" i="1" dirty="0">
                <a:solidFill>
                  <a:srgbClr val="000000"/>
                </a:solidFill>
              </a:rPr>
              <a:t>takes </a:t>
            </a:r>
            <a:r>
              <a:rPr kumimoji="1" lang="en-US" altLang="en-US" sz="1600" b="1" dirty="0">
                <a:solidFill>
                  <a:srgbClr val="000000"/>
                </a:solidFill>
              </a:rPr>
              <a:t>as </a:t>
            </a:r>
            <a:r>
              <a:rPr kumimoji="1" lang="en-US" altLang="en-US" sz="1600" i="1" dirty="0">
                <a:solidFill>
                  <a:srgbClr val="000000"/>
                </a:solidFill>
              </a:rPr>
              <a:t>T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en-US" sz="1600" b="1" dirty="0">
                <a:solidFill>
                  <a:srgbClr val="000000"/>
                </a:solidFill>
              </a:rPr>
              <a:t>                                   where </a:t>
            </a:r>
            <a:r>
              <a:rPr kumimoji="1" lang="en-US" altLang="en-US" sz="1600" i="1" dirty="0">
                <a:solidFill>
                  <a:srgbClr val="000000"/>
                </a:solidFill>
              </a:rPr>
              <a:t>S</a:t>
            </a:r>
            <a:r>
              <a:rPr kumimoji="1" lang="en-US" altLang="en-US" sz="1600" dirty="0">
                <a:solidFill>
                  <a:srgbClr val="000000"/>
                </a:solidFill>
              </a:rPr>
              <a:t>.</a:t>
            </a:r>
            <a:r>
              <a:rPr kumimoji="1" lang="en-US" altLang="en-US" sz="1600" i="1" dirty="0">
                <a:solidFill>
                  <a:srgbClr val="000000"/>
                </a:solidFill>
              </a:rPr>
              <a:t>ID </a:t>
            </a:r>
            <a:r>
              <a:rPr kumimoji="1" lang="en-US" altLang="en-US" sz="1600" dirty="0">
                <a:solidFill>
                  <a:srgbClr val="000000"/>
                </a:solidFill>
              </a:rPr>
              <a:t>= </a:t>
            </a:r>
            <a:r>
              <a:rPr kumimoji="1" lang="en-US" altLang="en-US" sz="1600" i="1" dirty="0">
                <a:solidFill>
                  <a:srgbClr val="000000"/>
                </a:solidFill>
              </a:rPr>
              <a:t>T</a:t>
            </a:r>
            <a:r>
              <a:rPr kumimoji="1" lang="en-US" altLang="en-US" sz="1600" dirty="0">
                <a:solidFill>
                  <a:srgbClr val="000000"/>
                </a:solidFill>
              </a:rPr>
              <a:t>.</a:t>
            </a:r>
            <a:r>
              <a:rPr kumimoji="1" lang="en-US" altLang="en-US" sz="1600" i="1" dirty="0">
                <a:solidFill>
                  <a:srgbClr val="000000"/>
                </a:solidFill>
              </a:rPr>
              <a:t>ID</a:t>
            </a:r>
            <a:r>
              <a:rPr kumimoji="1" lang="en-US" altLang="en-US" sz="1600" dirty="0">
                <a:solidFill>
                  <a:srgbClr val="000000"/>
                </a:solidFill>
              </a:rPr>
              <a:t>));</a:t>
            </a:r>
          </a:p>
          <a:p>
            <a:pPr marL="285750" fontAlgn="base">
              <a:spcBef>
                <a:spcPct val="0"/>
              </a:spcBef>
              <a:spcAft>
                <a:spcPct val="0"/>
              </a:spcAft>
              <a:buClr>
                <a:srgbClr val="FF9933"/>
              </a:buClr>
              <a:buSzPct val="110000"/>
            </a:pPr>
            <a:endParaRPr kumimoji="1" lang="en-US" altLang="en-US" sz="1600" dirty="0">
              <a:solidFill>
                <a:srgbClr val="000000"/>
              </a:solidFill>
            </a:endParaRPr>
          </a:p>
          <a:p>
            <a:pPr marL="571500" indent="-285750" fontAlgn="base">
              <a:spcBef>
                <a:spcPct val="0"/>
              </a:spcBef>
              <a:spcAft>
                <a:spcPct val="0"/>
              </a:spcAft>
              <a:buClr>
                <a:srgbClr val="FF9933"/>
              </a:buClr>
              <a:buSzPct val="110000"/>
              <a:buFont typeface="Arial" panose="020B0604020202020204" pitchFamily="34" charset="0"/>
              <a:buChar char="•"/>
            </a:pPr>
            <a:r>
              <a:rPr kumimoji="1" lang="en-US" altLang="en-US" sz="1700" dirty="0">
                <a:solidFill>
                  <a:srgbClr val="000000"/>
                </a:solidFill>
              </a:rPr>
              <a:t>First nested query lists all courses offered in Biology</a:t>
            </a:r>
          </a:p>
          <a:p>
            <a:pPr marL="571500" indent="-285750" fontAlgn="base">
              <a:spcBef>
                <a:spcPct val="0"/>
              </a:spcBef>
              <a:spcAft>
                <a:spcPct val="0"/>
              </a:spcAft>
              <a:buClr>
                <a:srgbClr val="FF9933"/>
              </a:buClr>
              <a:buSzPct val="110000"/>
              <a:buFont typeface="Arial" panose="020B0604020202020204" pitchFamily="34" charset="0"/>
              <a:buChar char="•"/>
            </a:pPr>
            <a:r>
              <a:rPr kumimoji="1" lang="en-US" altLang="en-US" sz="1700" dirty="0">
                <a:solidFill>
                  <a:srgbClr val="000000"/>
                </a:solidFill>
              </a:rPr>
              <a:t>Second nested query lists all courses a particular student took</a:t>
            </a:r>
          </a:p>
          <a:p>
            <a:pPr marL="285750" fontAlgn="base">
              <a:spcBef>
                <a:spcPct val="0"/>
              </a:spcBef>
              <a:spcAft>
                <a:spcPct val="0"/>
              </a:spcAft>
              <a:buClr>
                <a:srgbClr val="FF9933"/>
              </a:buClr>
              <a:buSzPct val="90000"/>
            </a:pPr>
            <a:endParaRPr kumimoji="1" lang="en-US" altLang="en-US" sz="1700" dirty="0">
              <a:solidFill>
                <a:srgbClr val="000000"/>
              </a:solidFill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en-US" altLang="en-US" sz="16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411450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706" name="Rectangle 2"/>
          <p:cNvSpPr>
            <a:spLocks noGrp="1" noChangeArrowheads="1"/>
          </p:cNvSpPr>
          <p:nvPr>
            <p:ph type="title"/>
          </p:nvPr>
        </p:nvSpPr>
        <p:spPr>
          <a:xfrm>
            <a:off x="2305050" y="152400"/>
            <a:ext cx="8077200" cy="609600"/>
          </a:xfrm>
        </p:spPr>
        <p:txBody>
          <a:bodyPr/>
          <a:lstStyle/>
          <a:p>
            <a:r>
              <a:rPr lang="en-US" altLang="en-US" dirty="0"/>
              <a:t>Test for Absence of Duplicate Tuples</a:t>
            </a:r>
          </a:p>
        </p:txBody>
      </p:sp>
      <p:sp>
        <p:nvSpPr>
          <p:cNvPr id="5837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305050" y="1100646"/>
            <a:ext cx="7499160" cy="4367212"/>
          </a:xfrm>
        </p:spPr>
        <p:txBody>
          <a:bodyPr/>
          <a:lstStyle/>
          <a:p>
            <a:pPr>
              <a:tabLst>
                <a:tab pos="803275" algn="l"/>
                <a:tab pos="1547813" algn="l"/>
              </a:tabLst>
            </a:pPr>
            <a:r>
              <a:rPr lang="en-US" altLang="en-US" dirty="0"/>
              <a:t>The </a:t>
            </a:r>
            <a:r>
              <a:rPr lang="en-US" altLang="en-US" b="1" dirty="0">
                <a:solidFill>
                  <a:srgbClr val="002060"/>
                </a:solidFill>
              </a:rPr>
              <a:t>unique</a:t>
            </a:r>
            <a:r>
              <a:rPr lang="en-US" altLang="en-US" dirty="0"/>
              <a:t> construct tests whether a subquery has any duplicate tuples in its result.</a:t>
            </a:r>
          </a:p>
          <a:p>
            <a:pPr>
              <a:tabLst>
                <a:tab pos="803275" algn="l"/>
                <a:tab pos="1547813" algn="l"/>
              </a:tabLst>
            </a:pPr>
            <a:r>
              <a:rPr lang="en-US" altLang="en-US" dirty="0"/>
              <a:t>The </a:t>
            </a:r>
            <a:r>
              <a:rPr lang="en-US" altLang="en-US" b="1" dirty="0">
                <a:solidFill>
                  <a:srgbClr val="002060"/>
                </a:solidFill>
              </a:rPr>
              <a:t>unique</a:t>
            </a:r>
            <a:r>
              <a:rPr lang="en-US" altLang="en-US" dirty="0"/>
              <a:t> construct evaluates to “true” if a given subquery contains no duplicates .</a:t>
            </a:r>
          </a:p>
          <a:p>
            <a:pPr>
              <a:tabLst>
                <a:tab pos="803275" algn="l"/>
                <a:tab pos="1547813" algn="l"/>
              </a:tabLst>
            </a:pPr>
            <a:r>
              <a:rPr lang="en-US" altLang="en-US" dirty="0"/>
              <a:t>Find all courses that were offered at most once in 2017</a:t>
            </a:r>
          </a:p>
          <a:p>
            <a:pPr lvl="1">
              <a:buNone/>
              <a:tabLst>
                <a:tab pos="803275" algn="l"/>
                <a:tab pos="1547813" algn="l"/>
              </a:tabLst>
            </a:pPr>
            <a:r>
              <a:rPr lang="en-US" altLang="en-US" b="1" dirty="0"/>
              <a:t>    select </a:t>
            </a:r>
            <a:r>
              <a:rPr lang="en-US" altLang="en-US" i="1" dirty="0" err="1"/>
              <a:t>T</a:t>
            </a:r>
            <a:r>
              <a:rPr lang="en-US" altLang="en-US" dirty="0" err="1"/>
              <a:t>.</a:t>
            </a:r>
            <a:r>
              <a:rPr lang="en-US" altLang="en-US" i="1" dirty="0" err="1"/>
              <a:t>course_id</a:t>
            </a:r>
            <a:br>
              <a:rPr lang="en-US" altLang="en-US" i="1" dirty="0"/>
            </a:br>
            <a:r>
              <a:rPr lang="en-US" altLang="en-US" b="1" dirty="0"/>
              <a:t>from </a:t>
            </a:r>
            <a:r>
              <a:rPr lang="en-US" altLang="en-US" i="1" dirty="0"/>
              <a:t>course </a:t>
            </a:r>
            <a:r>
              <a:rPr lang="en-US" altLang="en-US" b="1" dirty="0"/>
              <a:t>as </a:t>
            </a:r>
            <a:r>
              <a:rPr lang="en-US" altLang="en-US" i="1" dirty="0"/>
              <a:t>T</a:t>
            </a:r>
            <a:br>
              <a:rPr lang="en-US" altLang="en-US" i="1" dirty="0"/>
            </a:br>
            <a:r>
              <a:rPr lang="en-US" altLang="en-US" b="1" dirty="0"/>
              <a:t>where unique </a:t>
            </a:r>
            <a:r>
              <a:rPr lang="en-US" altLang="en-US" dirty="0"/>
              <a:t>( </a:t>
            </a:r>
            <a:r>
              <a:rPr lang="en-US" altLang="en-US" b="1" dirty="0"/>
              <a:t>select </a:t>
            </a:r>
            <a:r>
              <a:rPr lang="en-US" altLang="en-US" i="1" dirty="0" err="1"/>
              <a:t>R</a:t>
            </a:r>
            <a:r>
              <a:rPr lang="en-US" altLang="en-US" dirty="0" err="1"/>
              <a:t>.</a:t>
            </a:r>
            <a:r>
              <a:rPr lang="en-US" altLang="en-US" i="1" dirty="0" err="1"/>
              <a:t>course_id</a:t>
            </a:r>
            <a:br>
              <a:rPr lang="en-US" altLang="en-US" i="1" dirty="0"/>
            </a:br>
            <a:r>
              <a:rPr lang="en-US" altLang="en-US" i="1" dirty="0"/>
              <a:t>                           </a:t>
            </a:r>
            <a:r>
              <a:rPr lang="en-US" altLang="en-US" b="1" dirty="0"/>
              <a:t>from </a:t>
            </a:r>
            <a:r>
              <a:rPr lang="en-US" altLang="en-US" i="1" dirty="0"/>
              <a:t>section </a:t>
            </a:r>
            <a:r>
              <a:rPr lang="en-US" altLang="en-US" b="1" dirty="0"/>
              <a:t>as </a:t>
            </a:r>
            <a:r>
              <a:rPr lang="en-US" altLang="en-US" i="1" dirty="0"/>
              <a:t>R</a:t>
            </a:r>
            <a:br>
              <a:rPr lang="en-US" altLang="en-US" i="1" dirty="0"/>
            </a:br>
            <a:r>
              <a:rPr lang="en-US" altLang="en-US" i="1" dirty="0"/>
              <a:t>                           </a:t>
            </a:r>
            <a:r>
              <a:rPr lang="en-US" altLang="en-US" b="1" dirty="0"/>
              <a:t>where </a:t>
            </a:r>
            <a:r>
              <a:rPr lang="en-US" altLang="en-US" i="1" dirty="0" err="1"/>
              <a:t>T</a:t>
            </a:r>
            <a:r>
              <a:rPr lang="en-US" altLang="en-US" dirty="0" err="1"/>
              <a:t>.</a:t>
            </a:r>
            <a:r>
              <a:rPr lang="en-US" altLang="en-US" i="1" dirty="0" err="1"/>
              <a:t>course_id</a:t>
            </a:r>
            <a:r>
              <a:rPr lang="en-US" altLang="en-US" dirty="0"/>
              <a:t>= </a:t>
            </a:r>
            <a:r>
              <a:rPr lang="en-US" altLang="en-US" i="1" dirty="0" err="1"/>
              <a:t>R</a:t>
            </a:r>
            <a:r>
              <a:rPr lang="en-US" altLang="en-US" dirty="0" err="1"/>
              <a:t>.</a:t>
            </a:r>
            <a:r>
              <a:rPr lang="en-US" altLang="en-US" i="1" dirty="0" err="1"/>
              <a:t>course_id</a:t>
            </a:r>
            <a:r>
              <a:rPr lang="en-US" altLang="en-US" i="1" dirty="0"/>
              <a:t> </a:t>
            </a:r>
            <a:br>
              <a:rPr lang="en-US" altLang="en-US" i="1" dirty="0"/>
            </a:br>
            <a:r>
              <a:rPr lang="en-US" altLang="en-US" i="1" dirty="0"/>
              <a:t>                                       </a:t>
            </a:r>
            <a:r>
              <a:rPr lang="en-US" altLang="en-US" b="1" dirty="0"/>
              <a:t>and </a:t>
            </a:r>
            <a:r>
              <a:rPr lang="en-US" altLang="en-US" i="1" dirty="0" err="1"/>
              <a:t>R</a:t>
            </a:r>
            <a:r>
              <a:rPr lang="en-US" altLang="en-US" dirty="0" err="1"/>
              <a:t>.</a:t>
            </a:r>
            <a:r>
              <a:rPr lang="en-US" altLang="en-US" i="1" dirty="0" err="1"/>
              <a:t>year</a:t>
            </a:r>
            <a:r>
              <a:rPr lang="en-US" altLang="en-US" i="1" dirty="0"/>
              <a:t> </a:t>
            </a:r>
            <a:r>
              <a:rPr lang="en-US" altLang="en-US" dirty="0"/>
              <a:t>= 2017);</a:t>
            </a:r>
          </a:p>
        </p:txBody>
      </p:sp>
    </p:spTree>
    <p:extLst>
      <p:ext uri="{BB962C8B-B14F-4D97-AF65-F5344CB8AC3E}">
        <p14:creationId xmlns:p14="http://schemas.microsoft.com/office/powerpoint/2010/main" val="154916639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754" name="Rectangle 2"/>
          <p:cNvSpPr>
            <a:spLocks noGrp="1" noChangeArrowheads="1"/>
          </p:cNvSpPr>
          <p:nvPr>
            <p:ph type="title"/>
          </p:nvPr>
        </p:nvSpPr>
        <p:spPr>
          <a:xfrm>
            <a:off x="2292350" y="2470150"/>
            <a:ext cx="8077200" cy="609600"/>
          </a:xfrm>
        </p:spPr>
        <p:txBody>
          <a:bodyPr/>
          <a:lstStyle/>
          <a:p>
            <a:r>
              <a:rPr lang="en-US" altLang="en-US" dirty="0"/>
              <a:t>Subqueries in the From Clause</a:t>
            </a:r>
          </a:p>
        </p:txBody>
      </p:sp>
    </p:spTree>
    <p:extLst>
      <p:ext uri="{BB962C8B-B14F-4D97-AF65-F5344CB8AC3E}">
        <p14:creationId xmlns:p14="http://schemas.microsoft.com/office/powerpoint/2010/main" val="406731278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7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Subqueries in the Form Clause</a:t>
            </a:r>
          </a:p>
        </p:txBody>
      </p:sp>
      <p:sp>
        <p:nvSpPr>
          <p:cNvPr id="4403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069912"/>
            <a:ext cx="7443495" cy="4876800"/>
          </a:xfrm>
        </p:spPr>
        <p:txBody>
          <a:bodyPr/>
          <a:lstStyle/>
          <a:p>
            <a:pPr>
              <a:tabLst>
                <a:tab pos="1146175" algn="l"/>
                <a:tab pos="1608138" algn="l"/>
                <a:tab pos="1711325" algn="l"/>
              </a:tabLst>
            </a:pPr>
            <a:r>
              <a:rPr lang="en-US" altLang="en-US" dirty="0"/>
              <a:t>SQL allows a subquery expression to be used in the </a:t>
            </a:r>
            <a:r>
              <a:rPr lang="en-US" altLang="en-US" b="1" dirty="0"/>
              <a:t>from </a:t>
            </a:r>
            <a:r>
              <a:rPr lang="en-US" altLang="en-US" dirty="0"/>
              <a:t>clause</a:t>
            </a:r>
          </a:p>
          <a:p>
            <a:pPr>
              <a:tabLst>
                <a:tab pos="1146175" algn="l"/>
                <a:tab pos="1608138" algn="l"/>
                <a:tab pos="1711325" algn="l"/>
              </a:tabLst>
            </a:pPr>
            <a:r>
              <a:rPr lang="en-US" altLang="en-US" dirty="0"/>
              <a:t>Find the average instructors’ salaries of those departments where the average salary is greater than $42,000.”</a:t>
            </a:r>
          </a:p>
          <a:p>
            <a:pPr lvl="1">
              <a:buNone/>
              <a:tabLst>
                <a:tab pos="1146175" algn="l"/>
                <a:tab pos="1608138" algn="l"/>
                <a:tab pos="1711325" algn="l"/>
              </a:tabLst>
            </a:pPr>
            <a:r>
              <a:rPr lang="en-US" altLang="en-US" b="1" dirty="0"/>
              <a:t>     select </a:t>
            </a:r>
            <a:r>
              <a:rPr lang="en-US" altLang="en-US" i="1" dirty="0"/>
              <a:t>dept_name</a:t>
            </a:r>
            <a:r>
              <a:rPr lang="en-US" altLang="en-US" dirty="0"/>
              <a:t>, </a:t>
            </a:r>
            <a:r>
              <a:rPr lang="en-US" altLang="en-US" i="1" dirty="0" err="1"/>
              <a:t>avg_salary</a:t>
            </a:r>
            <a:br>
              <a:rPr lang="en-US" altLang="en-US" i="1" dirty="0"/>
            </a:br>
            <a:r>
              <a:rPr lang="en-US" altLang="en-US" b="1" dirty="0"/>
              <a:t>from </a:t>
            </a:r>
            <a:r>
              <a:rPr lang="en-US" altLang="en-US" dirty="0"/>
              <a:t>( </a:t>
            </a:r>
            <a:r>
              <a:rPr lang="en-US" altLang="en-US" b="1" dirty="0"/>
              <a:t>select </a:t>
            </a:r>
            <a:r>
              <a:rPr lang="en-US" altLang="en-US" i="1" dirty="0"/>
              <a:t>dept_name</a:t>
            </a:r>
            <a:r>
              <a:rPr lang="en-US" altLang="en-US" dirty="0"/>
              <a:t>, </a:t>
            </a:r>
            <a:r>
              <a:rPr lang="en-US" altLang="en-US" b="1" dirty="0" err="1"/>
              <a:t>avg</a:t>
            </a:r>
            <a:r>
              <a:rPr lang="en-US" altLang="en-US" b="1" dirty="0"/>
              <a:t> </a:t>
            </a:r>
            <a:r>
              <a:rPr lang="en-US" altLang="en-US" dirty="0"/>
              <a:t>(</a:t>
            </a:r>
            <a:r>
              <a:rPr lang="en-US" altLang="en-US" i="1" dirty="0"/>
              <a:t>salary</a:t>
            </a:r>
            <a:r>
              <a:rPr lang="en-US" altLang="en-US" dirty="0"/>
              <a:t>) </a:t>
            </a:r>
            <a:r>
              <a:rPr lang="en-US" altLang="en-US" b="1" dirty="0"/>
              <a:t>as </a:t>
            </a:r>
            <a:r>
              <a:rPr lang="en-US" altLang="en-US" i="1" dirty="0" err="1"/>
              <a:t>avg_salary</a:t>
            </a:r>
            <a:br>
              <a:rPr lang="en-US" altLang="en-US" i="1" dirty="0"/>
            </a:br>
            <a:r>
              <a:rPr lang="en-US" altLang="en-US" i="1" dirty="0"/>
              <a:t>           </a:t>
            </a:r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  <a:br>
              <a:rPr lang="en-US" altLang="en-US" i="1" dirty="0"/>
            </a:br>
            <a:r>
              <a:rPr lang="en-US" altLang="en-US" i="1" dirty="0"/>
              <a:t>           </a:t>
            </a:r>
            <a:r>
              <a:rPr lang="en-US" altLang="en-US" b="1" dirty="0"/>
              <a:t>group by </a:t>
            </a:r>
            <a:r>
              <a:rPr lang="en-US" altLang="en-US" i="1" dirty="0"/>
              <a:t>dept_name</a:t>
            </a:r>
            <a:r>
              <a:rPr lang="en-US" altLang="en-US" dirty="0"/>
              <a:t>)</a:t>
            </a:r>
            <a:br>
              <a:rPr lang="en-US" altLang="en-US" dirty="0"/>
            </a:br>
            <a:r>
              <a:rPr lang="en-US" altLang="en-US" b="1" dirty="0"/>
              <a:t>where </a:t>
            </a:r>
            <a:r>
              <a:rPr lang="en-US" altLang="en-US" i="1" dirty="0" err="1"/>
              <a:t>avg_salary</a:t>
            </a:r>
            <a:r>
              <a:rPr lang="en-US" altLang="en-US" i="1" dirty="0"/>
              <a:t> </a:t>
            </a:r>
            <a:r>
              <a:rPr lang="en-US" altLang="en-US" dirty="0"/>
              <a:t>&gt; 42000;</a:t>
            </a:r>
          </a:p>
          <a:p>
            <a:pPr>
              <a:tabLst>
                <a:tab pos="1146175" algn="l"/>
                <a:tab pos="1608138" algn="l"/>
                <a:tab pos="1711325" algn="l"/>
              </a:tabLst>
            </a:pPr>
            <a:r>
              <a:rPr lang="en-US" altLang="en-US" dirty="0"/>
              <a:t>Note that we do not need to use the </a:t>
            </a:r>
            <a:r>
              <a:rPr lang="en-US" altLang="en-US" b="1" dirty="0"/>
              <a:t>having </a:t>
            </a:r>
            <a:r>
              <a:rPr lang="en-US" altLang="en-US" dirty="0"/>
              <a:t>clause</a:t>
            </a:r>
          </a:p>
          <a:p>
            <a:pPr>
              <a:tabLst>
                <a:tab pos="1146175" algn="l"/>
                <a:tab pos="1608138" algn="l"/>
                <a:tab pos="1711325" algn="l"/>
              </a:tabLst>
            </a:pPr>
            <a:r>
              <a:rPr lang="en-US" altLang="en-US" dirty="0"/>
              <a:t>Another way to write above query</a:t>
            </a:r>
          </a:p>
          <a:p>
            <a:pPr marL="0" indent="0">
              <a:buNone/>
              <a:tabLst>
                <a:tab pos="1146175" algn="l"/>
                <a:tab pos="1608138" algn="l"/>
                <a:tab pos="1711325" algn="l"/>
              </a:tabLst>
            </a:pPr>
            <a:r>
              <a:rPr lang="en-US" altLang="en-US" sz="800" dirty="0"/>
              <a:t> </a:t>
            </a:r>
          </a:p>
          <a:p>
            <a:pPr lvl="1">
              <a:spcBef>
                <a:spcPts val="0"/>
              </a:spcBef>
              <a:buNone/>
              <a:tabLst>
                <a:tab pos="1146175" algn="l"/>
                <a:tab pos="1608138" algn="l"/>
                <a:tab pos="1711325" algn="l"/>
              </a:tabLst>
            </a:pPr>
            <a:r>
              <a:rPr lang="en-US" altLang="en-US" b="1" dirty="0"/>
              <a:t>     select </a:t>
            </a:r>
            <a:r>
              <a:rPr lang="en-US" altLang="en-US" i="1" dirty="0"/>
              <a:t>dept_name</a:t>
            </a:r>
            <a:r>
              <a:rPr lang="en-US" altLang="en-US" dirty="0"/>
              <a:t>, </a:t>
            </a:r>
            <a:r>
              <a:rPr lang="en-US" altLang="en-US" i="1" dirty="0" err="1"/>
              <a:t>avg_salary</a:t>
            </a:r>
            <a:br>
              <a:rPr lang="en-US" altLang="en-US" i="1" dirty="0"/>
            </a:br>
            <a:r>
              <a:rPr lang="en-US" altLang="en-US" b="1" dirty="0"/>
              <a:t>from </a:t>
            </a:r>
            <a:r>
              <a:rPr lang="en-US" altLang="en-US" dirty="0"/>
              <a:t>( </a:t>
            </a:r>
            <a:r>
              <a:rPr lang="en-US" altLang="en-US" b="1" dirty="0"/>
              <a:t>select </a:t>
            </a:r>
            <a:r>
              <a:rPr lang="en-US" altLang="en-US" i="1" dirty="0"/>
              <a:t>dept_name</a:t>
            </a:r>
            <a:r>
              <a:rPr lang="en-US" altLang="en-US" dirty="0"/>
              <a:t>, </a:t>
            </a:r>
            <a:r>
              <a:rPr lang="en-US" altLang="en-US" b="1" dirty="0" err="1"/>
              <a:t>avg</a:t>
            </a:r>
            <a:r>
              <a:rPr lang="en-US" altLang="en-US" b="1" dirty="0"/>
              <a:t> </a:t>
            </a:r>
            <a:r>
              <a:rPr lang="en-US" altLang="en-US" dirty="0"/>
              <a:t>(</a:t>
            </a:r>
            <a:r>
              <a:rPr lang="en-US" altLang="en-US" i="1" dirty="0"/>
              <a:t>salary</a:t>
            </a:r>
            <a:r>
              <a:rPr lang="en-US" altLang="en-US" dirty="0"/>
              <a:t>) </a:t>
            </a:r>
            <a:br>
              <a:rPr lang="en-US" altLang="en-US" i="1" dirty="0"/>
            </a:br>
            <a:r>
              <a:rPr lang="en-US" altLang="en-US" i="1" dirty="0"/>
              <a:t>           </a:t>
            </a:r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  <a:br>
              <a:rPr lang="en-US" altLang="en-US" i="1" dirty="0"/>
            </a:br>
            <a:r>
              <a:rPr lang="en-US" altLang="en-US" i="1" dirty="0"/>
              <a:t>           </a:t>
            </a:r>
            <a:r>
              <a:rPr lang="en-US" altLang="en-US" b="1" dirty="0"/>
              <a:t>group by </a:t>
            </a:r>
            <a:r>
              <a:rPr lang="en-US" altLang="en-US" i="1" dirty="0"/>
              <a:t>dept_name</a:t>
            </a:r>
            <a:r>
              <a:rPr lang="en-US" altLang="en-US" dirty="0"/>
              <a:t>) </a:t>
            </a:r>
          </a:p>
          <a:p>
            <a:pPr lvl="1">
              <a:spcBef>
                <a:spcPts val="0"/>
              </a:spcBef>
              <a:buNone/>
              <a:tabLst>
                <a:tab pos="1146175" algn="l"/>
                <a:tab pos="1608138" algn="l"/>
                <a:tab pos="1711325" algn="l"/>
              </a:tabLst>
            </a:pPr>
            <a:r>
              <a:rPr lang="en-US" altLang="en-US" b="1" dirty="0"/>
              <a:t>                as </a:t>
            </a:r>
            <a:r>
              <a:rPr lang="en-US" altLang="en-US" i="1" dirty="0" err="1"/>
              <a:t>dept_avg</a:t>
            </a:r>
            <a:r>
              <a:rPr lang="en-US" altLang="en-US" i="1" dirty="0"/>
              <a:t> </a:t>
            </a:r>
            <a:r>
              <a:rPr lang="en-US" altLang="en-US" dirty="0"/>
              <a:t>(</a:t>
            </a:r>
            <a:r>
              <a:rPr lang="en-US" altLang="en-US" i="1" dirty="0"/>
              <a:t>dept_name</a:t>
            </a:r>
            <a:r>
              <a:rPr lang="en-US" altLang="en-US" dirty="0"/>
              <a:t>, </a:t>
            </a:r>
            <a:r>
              <a:rPr lang="en-US" altLang="en-US" i="1" dirty="0" err="1"/>
              <a:t>avg_salary</a:t>
            </a:r>
            <a:r>
              <a:rPr lang="en-US" altLang="en-US" dirty="0"/>
              <a:t>)</a:t>
            </a:r>
          </a:p>
          <a:p>
            <a:pPr lvl="1">
              <a:spcBef>
                <a:spcPts val="0"/>
              </a:spcBef>
              <a:buNone/>
              <a:tabLst>
                <a:tab pos="1146175" algn="l"/>
                <a:tab pos="1608138" algn="l"/>
                <a:tab pos="1711325" algn="l"/>
              </a:tabLst>
            </a:pPr>
            <a:r>
              <a:rPr lang="en-US" altLang="en-US" b="1" dirty="0"/>
              <a:t>    where </a:t>
            </a:r>
            <a:r>
              <a:rPr lang="en-US" altLang="en-US" i="1" dirty="0" err="1"/>
              <a:t>avg_salary</a:t>
            </a:r>
            <a:r>
              <a:rPr lang="en-US" altLang="en-US" i="1" dirty="0"/>
              <a:t> </a:t>
            </a:r>
            <a:r>
              <a:rPr lang="en-US" altLang="en-US" dirty="0"/>
              <a:t>&gt; 42000;</a:t>
            </a:r>
          </a:p>
          <a:p>
            <a:pPr>
              <a:tabLst>
                <a:tab pos="1146175" algn="l"/>
                <a:tab pos="1608138" algn="l"/>
                <a:tab pos="1711325" algn="l"/>
              </a:tabLst>
            </a:pPr>
            <a:endParaRPr lang="en-US" altLang="en-US" dirty="0"/>
          </a:p>
          <a:p>
            <a:pPr>
              <a:buNone/>
              <a:tabLst>
                <a:tab pos="1146175" algn="l"/>
                <a:tab pos="1608138" algn="l"/>
                <a:tab pos="1711325" algn="l"/>
              </a:tabLst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9808832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8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With Clause</a:t>
            </a:r>
          </a:p>
        </p:txBody>
      </p:sp>
      <p:sp>
        <p:nvSpPr>
          <p:cNvPr id="4505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06489"/>
            <a:ext cx="7736457" cy="4903787"/>
          </a:xfrm>
        </p:spPr>
        <p:txBody>
          <a:bodyPr/>
          <a:lstStyle/>
          <a:p>
            <a:r>
              <a:rPr lang="en-US" altLang="en-US" dirty="0"/>
              <a:t>The </a:t>
            </a:r>
            <a:r>
              <a:rPr lang="en-US" altLang="en-US" b="1" dirty="0">
                <a:solidFill>
                  <a:srgbClr val="002060"/>
                </a:solidFill>
              </a:rPr>
              <a:t>with</a:t>
            </a:r>
            <a:r>
              <a:rPr lang="en-US" altLang="en-US" dirty="0"/>
              <a:t> clause provides a way of defining a temporary relation whose definition is available only to the query in which the </a:t>
            </a:r>
            <a:r>
              <a:rPr lang="en-US" altLang="en-US" b="1" dirty="0"/>
              <a:t>with</a:t>
            </a:r>
            <a:r>
              <a:rPr lang="en-US" altLang="en-US" b="1" dirty="0">
                <a:solidFill>
                  <a:schemeClr val="tx2"/>
                </a:solidFill>
              </a:rPr>
              <a:t> </a:t>
            </a:r>
            <a:r>
              <a:rPr lang="en-US" altLang="en-US" dirty="0"/>
              <a:t>clause occurs. </a:t>
            </a:r>
          </a:p>
          <a:p>
            <a:r>
              <a:rPr lang="en-US" altLang="en-US" dirty="0"/>
              <a:t>Find all departments with the maximum budget </a:t>
            </a:r>
            <a:br>
              <a:rPr lang="en-US" altLang="en-US" dirty="0"/>
            </a:br>
            <a:r>
              <a:rPr lang="en-US" altLang="en-US" sz="800" dirty="0"/>
              <a:t> </a:t>
            </a:r>
            <a:br>
              <a:rPr lang="en-US" altLang="en-US" b="1" dirty="0"/>
            </a:br>
            <a:r>
              <a:rPr lang="en-US" altLang="en-US" b="1" dirty="0"/>
              <a:t>     with </a:t>
            </a:r>
            <a:r>
              <a:rPr lang="en-US" altLang="en-US" i="1" dirty="0" err="1"/>
              <a:t>max_budget</a:t>
            </a:r>
            <a:r>
              <a:rPr lang="en-US" altLang="en-US" i="1" dirty="0"/>
              <a:t> </a:t>
            </a:r>
            <a:r>
              <a:rPr lang="en-US" altLang="en-US" dirty="0"/>
              <a:t>(</a:t>
            </a:r>
            <a:r>
              <a:rPr lang="en-US" altLang="en-US" i="1" dirty="0"/>
              <a:t>value</a:t>
            </a:r>
            <a:r>
              <a:rPr lang="en-US" altLang="en-US" dirty="0"/>
              <a:t>) </a:t>
            </a:r>
            <a:r>
              <a:rPr lang="en-US" altLang="en-US" b="1" dirty="0"/>
              <a:t>as </a:t>
            </a:r>
            <a:br>
              <a:rPr lang="en-US" altLang="en-US" b="1" dirty="0"/>
            </a:br>
            <a:r>
              <a:rPr lang="en-US" altLang="en-US" b="1" dirty="0"/>
              <a:t>             </a:t>
            </a:r>
            <a:r>
              <a:rPr lang="en-US" altLang="en-US" dirty="0"/>
              <a:t>(</a:t>
            </a:r>
            <a:r>
              <a:rPr lang="en-US" altLang="en-US" b="1" dirty="0"/>
              <a:t>select max</a:t>
            </a:r>
            <a:r>
              <a:rPr lang="en-US" altLang="en-US" dirty="0"/>
              <a:t>(</a:t>
            </a:r>
            <a:r>
              <a:rPr lang="en-US" altLang="en-US" i="1" dirty="0"/>
              <a:t>budget</a:t>
            </a:r>
            <a:r>
              <a:rPr lang="en-US" altLang="en-US" dirty="0"/>
              <a:t>)</a:t>
            </a:r>
            <a:br>
              <a:rPr lang="en-US" altLang="en-US" dirty="0"/>
            </a:br>
            <a:r>
              <a:rPr lang="en-US" altLang="en-US" dirty="0"/>
              <a:t>              </a:t>
            </a:r>
            <a:r>
              <a:rPr lang="en-US" altLang="en-US" b="1" dirty="0"/>
              <a:t>from </a:t>
            </a:r>
            <a:r>
              <a:rPr lang="en-US" altLang="en-US" i="1" dirty="0"/>
              <a:t>department</a:t>
            </a:r>
            <a:r>
              <a:rPr lang="en-US" altLang="en-US" dirty="0"/>
              <a:t>)</a:t>
            </a:r>
            <a:br>
              <a:rPr lang="en-US" altLang="en-US" dirty="0"/>
            </a:br>
            <a:r>
              <a:rPr lang="en-US" altLang="en-US" dirty="0"/>
              <a:t>     </a:t>
            </a:r>
            <a:r>
              <a:rPr lang="en-US" altLang="en-US" b="1" dirty="0"/>
              <a:t>select </a:t>
            </a:r>
            <a:r>
              <a:rPr lang="en-US" altLang="en-US" i="1" dirty="0"/>
              <a:t>department.name</a:t>
            </a:r>
            <a:br>
              <a:rPr lang="en-US" altLang="en-US" i="1" dirty="0"/>
            </a:br>
            <a:r>
              <a:rPr lang="en-US" altLang="en-US" i="1" dirty="0"/>
              <a:t>     </a:t>
            </a:r>
            <a:r>
              <a:rPr lang="en-US" altLang="en-US" b="1" dirty="0"/>
              <a:t>from </a:t>
            </a:r>
            <a:r>
              <a:rPr lang="en-US" altLang="en-US" i="1" dirty="0"/>
              <a:t>department</a:t>
            </a:r>
            <a:r>
              <a:rPr lang="en-US" altLang="en-US" dirty="0"/>
              <a:t>, </a:t>
            </a:r>
            <a:r>
              <a:rPr lang="en-US" altLang="en-US" i="1" dirty="0" err="1"/>
              <a:t>max_budget</a:t>
            </a:r>
            <a:br>
              <a:rPr lang="en-US" altLang="en-US" i="1" dirty="0"/>
            </a:br>
            <a:r>
              <a:rPr lang="en-US" altLang="en-US" i="1" dirty="0"/>
              <a:t>     </a:t>
            </a:r>
            <a:r>
              <a:rPr lang="en-US" altLang="en-US" b="1" dirty="0"/>
              <a:t>where </a:t>
            </a:r>
            <a:r>
              <a:rPr lang="en-US" altLang="en-US" i="1" dirty="0" err="1"/>
              <a:t>department</a:t>
            </a:r>
            <a:r>
              <a:rPr lang="en-US" altLang="en-US" dirty="0" err="1"/>
              <a:t>.</a:t>
            </a:r>
            <a:r>
              <a:rPr lang="en-US" altLang="en-US" i="1" dirty="0" err="1"/>
              <a:t>budget</a:t>
            </a:r>
            <a:r>
              <a:rPr lang="en-US" altLang="en-US" i="1" dirty="0"/>
              <a:t> </a:t>
            </a:r>
            <a:r>
              <a:rPr lang="en-US" altLang="en-US" dirty="0"/>
              <a:t>= </a:t>
            </a:r>
            <a:r>
              <a:rPr lang="en-US" altLang="en-US" i="1" dirty="0" err="1"/>
              <a:t>max_budget.value</a:t>
            </a:r>
            <a:r>
              <a:rPr lang="en-US" altLang="en-US" dirty="0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73537424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Complex Queries using With Clause</a:t>
            </a:r>
          </a:p>
        </p:txBody>
      </p:sp>
      <p:sp>
        <p:nvSpPr>
          <p:cNvPr id="4608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0" y="1147763"/>
            <a:ext cx="7557504" cy="693864"/>
          </a:xfrm>
        </p:spPr>
        <p:txBody>
          <a:bodyPr/>
          <a:lstStyle/>
          <a:p>
            <a:r>
              <a:rPr lang="en-US" altLang="en-US" dirty="0"/>
              <a:t>Find all departments where the total salary is greater than the average of the total salary at all departments</a:t>
            </a:r>
          </a:p>
        </p:txBody>
      </p:sp>
      <p:sp>
        <p:nvSpPr>
          <p:cNvPr id="46083" name="Text Box 4"/>
          <p:cNvSpPr txBox="1">
            <a:spLocks noChangeArrowheads="1"/>
          </p:cNvSpPr>
          <p:nvPr/>
        </p:nvSpPr>
        <p:spPr bwMode="auto">
          <a:xfrm>
            <a:off x="3086471" y="1841627"/>
            <a:ext cx="6858036" cy="27303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700" b="1" dirty="0">
                <a:solidFill>
                  <a:srgbClr val="000000"/>
                </a:solidFill>
              </a:rPr>
              <a:t>with </a:t>
            </a:r>
            <a:r>
              <a:rPr lang="en-US" altLang="en-US" sz="1700" i="1" dirty="0" err="1">
                <a:solidFill>
                  <a:srgbClr val="000000"/>
                </a:solidFill>
              </a:rPr>
              <a:t>dept</a:t>
            </a:r>
            <a:r>
              <a:rPr lang="en-US" altLang="en-US" sz="1700" i="1" dirty="0">
                <a:solidFill>
                  <a:srgbClr val="000000"/>
                </a:solidFill>
              </a:rPr>
              <a:t> _total </a:t>
            </a:r>
            <a:r>
              <a:rPr lang="en-US" altLang="en-US" sz="1700" dirty="0">
                <a:solidFill>
                  <a:srgbClr val="000000"/>
                </a:solidFill>
              </a:rPr>
              <a:t>(</a:t>
            </a:r>
            <a:r>
              <a:rPr lang="en-US" altLang="en-US" sz="1700" i="1" dirty="0">
                <a:solidFill>
                  <a:srgbClr val="000000"/>
                </a:solidFill>
              </a:rPr>
              <a:t>dept_name</a:t>
            </a:r>
            <a:r>
              <a:rPr lang="en-US" altLang="en-US" sz="1700" dirty="0">
                <a:solidFill>
                  <a:srgbClr val="000000"/>
                </a:solidFill>
              </a:rPr>
              <a:t>, </a:t>
            </a:r>
            <a:r>
              <a:rPr lang="en-US" altLang="en-US" sz="1700" i="1" dirty="0">
                <a:solidFill>
                  <a:srgbClr val="000000"/>
                </a:solidFill>
              </a:rPr>
              <a:t>value</a:t>
            </a:r>
            <a:r>
              <a:rPr lang="en-US" altLang="en-US" sz="1700" dirty="0">
                <a:solidFill>
                  <a:srgbClr val="000000"/>
                </a:solidFill>
              </a:rPr>
              <a:t>) </a:t>
            </a:r>
            <a:r>
              <a:rPr lang="en-US" altLang="en-US" sz="1700" b="1" dirty="0">
                <a:solidFill>
                  <a:srgbClr val="000000"/>
                </a:solidFill>
              </a:rPr>
              <a:t>as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700" dirty="0">
                <a:solidFill>
                  <a:srgbClr val="000000"/>
                </a:solidFill>
              </a:rPr>
              <a:t>        (</a:t>
            </a:r>
            <a:r>
              <a:rPr lang="en-US" altLang="en-US" sz="1700" b="1" dirty="0">
                <a:solidFill>
                  <a:srgbClr val="000000"/>
                </a:solidFill>
              </a:rPr>
              <a:t>select </a:t>
            </a:r>
            <a:r>
              <a:rPr lang="en-US" altLang="en-US" sz="1700" i="1" dirty="0">
                <a:solidFill>
                  <a:srgbClr val="000000"/>
                </a:solidFill>
              </a:rPr>
              <a:t>dept_name</a:t>
            </a:r>
            <a:r>
              <a:rPr lang="en-US" altLang="en-US" sz="1700" dirty="0">
                <a:solidFill>
                  <a:srgbClr val="000000"/>
                </a:solidFill>
              </a:rPr>
              <a:t>, </a:t>
            </a:r>
            <a:r>
              <a:rPr lang="en-US" altLang="en-US" sz="1700" b="1" dirty="0">
                <a:solidFill>
                  <a:srgbClr val="000000"/>
                </a:solidFill>
              </a:rPr>
              <a:t>sum</a:t>
            </a:r>
            <a:r>
              <a:rPr lang="en-US" altLang="en-US" sz="1700" dirty="0">
                <a:solidFill>
                  <a:srgbClr val="000000"/>
                </a:solidFill>
              </a:rPr>
              <a:t>(</a:t>
            </a:r>
            <a:r>
              <a:rPr lang="en-US" altLang="en-US" sz="1700" i="1" dirty="0">
                <a:solidFill>
                  <a:srgbClr val="000000"/>
                </a:solidFill>
              </a:rPr>
              <a:t>salary</a:t>
            </a:r>
            <a:r>
              <a:rPr lang="en-US" altLang="en-US" sz="1700" dirty="0">
                <a:solidFill>
                  <a:srgbClr val="000000"/>
                </a:solidFill>
              </a:rPr>
              <a:t>)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700" b="1" dirty="0">
                <a:solidFill>
                  <a:srgbClr val="000000"/>
                </a:solidFill>
              </a:rPr>
              <a:t>         from </a:t>
            </a:r>
            <a:r>
              <a:rPr lang="en-US" altLang="en-US" sz="1700" i="1" dirty="0">
                <a:solidFill>
                  <a:srgbClr val="000000"/>
                </a:solidFill>
              </a:rPr>
              <a:t>instructor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700" b="1" dirty="0">
                <a:solidFill>
                  <a:srgbClr val="000000"/>
                </a:solidFill>
              </a:rPr>
              <a:t>         group by </a:t>
            </a:r>
            <a:r>
              <a:rPr lang="en-US" altLang="en-US" sz="1700" i="1" dirty="0">
                <a:solidFill>
                  <a:srgbClr val="000000"/>
                </a:solidFill>
              </a:rPr>
              <a:t>dept_name</a:t>
            </a:r>
            <a:r>
              <a:rPr lang="en-US" altLang="en-US" sz="1700" dirty="0">
                <a:solidFill>
                  <a:srgbClr val="000000"/>
                </a:solidFill>
              </a:rPr>
              <a:t>),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700" i="1" dirty="0" err="1">
                <a:solidFill>
                  <a:srgbClr val="000000"/>
                </a:solidFill>
              </a:rPr>
              <a:t>dept_total_avg</a:t>
            </a:r>
            <a:r>
              <a:rPr lang="en-US" altLang="en-US" sz="1700" dirty="0">
                <a:solidFill>
                  <a:srgbClr val="000000"/>
                </a:solidFill>
              </a:rPr>
              <a:t>(</a:t>
            </a:r>
            <a:r>
              <a:rPr lang="en-US" altLang="en-US" sz="1700" i="1" dirty="0">
                <a:solidFill>
                  <a:srgbClr val="000000"/>
                </a:solidFill>
              </a:rPr>
              <a:t>value</a:t>
            </a:r>
            <a:r>
              <a:rPr lang="en-US" altLang="en-US" sz="1700" dirty="0">
                <a:solidFill>
                  <a:srgbClr val="000000"/>
                </a:solidFill>
              </a:rPr>
              <a:t>) </a:t>
            </a:r>
            <a:r>
              <a:rPr lang="en-US" altLang="en-US" sz="1700" b="1" dirty="0">
                <a:solidFill>
                  <a:srgbClr val="000000"/>
                </a:solidFill>
              </a:rPr>
              <a:t>as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700" dirty="0">
                <a:solidFill>
                  <a:srgbClr val="000000"/>
                </a:solidFill>
              </a:rPr>
              <a:t>       (</a:t>
            </a:r>
            <a:r>
              <a:rPr lang="en-US" altLang="en-US" sz="1700" b="1" dirty="0">
                <a:solidFill>
                  <a:srgbClr val="000000"/>
                </a:solidFill>
              </a:rPr>
              <a:t>select </a:t>
            </a:r>
            <a:r>
              <a:rPr lang="en-US" altLang="en-US" sz="1700" b="1" dirty="0" err="1">
                <a:solidFill>
                  <a:srgbClr val="000000"/>
                </a:solidFill>
              </a:rPr>
              <a:t>avg</a:t>
            </a:r>
            <a:r>
              <a:rPr lang="en-US" altLang="en-US" sz="1700" dirty="0">
                <a:solidFill>
                  <a:srgbClr val="000000"/>
                </a:solidFill>
              </a:rPr>
              <a:t>(</a:t>
            </a:r>
            <a:r>
              <a:rPr lang="en-US" altLang="en-US" sz="1700" i="1" dirty="0">
                <a:solidFill>
                  <a:srgbClr val="000000"/>
                </a:solidFill>
              </a:rPr>
              <a:t>value</a:t>
            </a:r>
            <a:r>
              <a:rPr lang="en-US" altLang="en-US" sz="1700" dirty="0">
                <a:solidFill>
                  <a:srgbClr val="000000"/>
                </a:solidFill>
              </a:rPr>
              <a:t>)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700" b="1" dirty="0">
                <a:solidFill>
                  <a:srgbClr val="000000"/>
                </a:solidFill>
              </a:rPr>
              <a:t>       from </a:t>
            </a:r>
            <a:r>
              <a:rPr lang="en-US" altLang="en-US" sz="1700" i="1" dirty="0" err="1">
                <a:solidFill>
                  <a:srgbClr val="000000"/>
                </a:solidFill>
              </a:rPr>
              <a:t>dept_total</a:t>
            </a:r>
            <a:r>
              <a:rPr lang="en-US" altLang="en-US" sz="1700" dirty="0">
                <a:solidFill>
                  <a:srgbClr val="000000"/>
                </a:solidFill>
              </a:rPr>
              <a:t>)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700" b="1" dirty="0">
                <a:solidFill>
                  <a:srgbClr val="000000"/>
                </a:solidFill>
              </a:rPr>
              <a:t>select </a:t>
            </a:r>
            <a:r>
              <a:rPr lang="en-US" altLang="en-US" sz="1700" i="1" dirty="0">
                <a:solidFill>
                  <a:srgbClr val="000000"/>
                </a:solidFill>
              </a:rPr>
              <a:t>dept_name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700" b="1" dirty="0">
                <a:solidFill>
                  <a:srgbClr val="000000"/>
                </a:solidFill>
              </a:rPr>
              <a:t>from </a:t>
            </a:r>
            <a:r>
              <a:rPr lang="en-US" altLang="en-US" sz="1700" i="1" dirty="0" err="1">
                <a:solidFill>
                  <a:srgbClr val="000000"/>
                </a:solidFill>
              </a:rPr>
              <a:t>dept_total</a:t>
            </a:r>
            <a:r>
              <a:rPr lang="en-US" altLang="en-US" sz="1700" dirty="0">
                <a:solidFill>
                  <a:srgbClr val="000000"/>
                </a:solidFill>
              </a:rPr>
              <a:t>, </a:t>
            </a:r>
            <a:r>
              <a:rPr lang="en-US" altLang="en-US" sz="1700" i="1" dirty="0" err="1">
                <a:solidFill>
                  <a:srgbClr val="000000"/>
                </a:solidFill>
              </a:rPr>
              <a:t>dept_total_avg</a:t>
            </a:r>
            <a:endParaRPr lang="en-US" altLang="en-US" sz="1700" i="1" dirty="0">
              <a:solidFill>
                <a:srgbClr val="000000"/>
              </a:solidFill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700" b="1" dirty="0">
                <a:solidFill>
                  <a:srgbClr val="000000"/>
                </a:solidFill>
              </a:rPr>
              <a:t>where </a:t>
            </a:r>
            <a:r>
              <a:rPr lang="en-US" altLang="en-US" sz="1700" i="1" dirty="0" err="1">
                <a:solidFill>
                  <a:srgbClr val="000000"/>
                </a:solidFill>
              </a:rPr>
              <a:t>dept_total.value</a:t>
            </a:r>
            <a:r>
              <a:rPr lang="en-US" altLang="en-US" sz="1700" i="1" dirty="0">
                <a:solidFill>
                  <a:srgbClr val="000000"/>
                </a:solidFill>
              </a:rPr>
              <a:t> </a:t>
            </a:r>
            <a:r>
              <a:rPr lang="en-US" altLang="en-US" sz="1700" dirty="0">
                <a:solidFill>
                  <a:srgbClr val="000000"/>
                </a:solidFill>
              </a:rPr>
              <a:t>&gt; </a:t>
            </a:r>
            <a:r>
              <a:rPr lang="en-US" altLang="en-US" sz="1700" i="1" dirty="0" err="1">
                <a:solidFill>
                  <a:srgbClr val="000000"/>
                </a:solidFill>
              </a:rPr>
              <a:t>dept_total_avg.value</a:t>
            </a:r>
            <a:r>
              <a:rPr lang="en-US" altLang="en-US" sz="1700" dirty="0">
                <a:solidFill>
                  <a:srgbClr val="000000"/>
                </a:solidFill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64764885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Scalar Subquery</a:t>
            </a:r>
          </a:p>
        </p:txBody>
      </p:sp>
      <p:sp>
        <p:nvSpPr>
          <p:cNvPr id="6041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0" y="1093789"/>
            <a:ext cx="7546594" cy="4721796"/>
          </a:xfrm>
        </p:spPr>
        <p:txBody>
          <a:bodyPr/>
          <a:lstStyle/>
          <a:p>
            <a:r>
              <a:rPr lang="en-US" altLang="en-US" dirty="0"/>
              <a:t>Scalar subquery is one which is used where a single value is expected</a:t>
            </a:r>
          </a:p>
          <a:p>
            <a:r>
              <a:rPr lang="en-US" altLang="en-US" dirty="0"/>
              <a:t>List all departments along with the number of instructors in each department</a:t>
            </a:r>
          </a:p>
          <a:p>
            <a:pPr>
              <a:buFont typeface="Monotype Sorts" charset="2"/>
              <a:buNone/>
            </a:pPr>
            <a:r>
              <a:rPr lang="en-US" altLang="en-US" b="1" dirty="0"/>
              <a:t>	select </a:t>
            </a:r>
            <a:r>
              <a:rPr lang="en-US" altLang="en-US" i="1" dirty="0"/>
              <a:t>dept_name</a:t>
            </a:r>
            <a:r>
              <a:rPr lang="en-US" altLang="en-US" dirty="0"/>
              <a:t>, </a:t>
            </a:r>
            <a:br>
              <a:rPr lang="en-US" altLang="en-US" dirty="0"/>
            </a:br>
            <a:r>
              <a:rPr lang="en-US" altLang="en-US" dirty="0"/>
              <a:t>             ( </a:t>
            </a:r>
            <a:r>
              <a:rPr lang="en-US" altLang="en-US" b="1" dirty="0"/>
              <a:t>select count</a:t>
            </a:r>
            <a:r>
              <a:rPr lang="en-US" altLang="en-US" dirty="0"/>
              <a:t>(*) </a:t>
            </a:r>
            <a:br>
              <a:rPr lang="en-US" altLang="en-US" dirty="0"/>
            </a:br>
            <a:r>
              <a:rPr lang="en-US" altLang="en-US" dirty="0"/>
              <a:t>                </a:t>
            </a:r>
            <a:r>
              <a:rPr lang="en-US" altLang="en-US" b="1" dirty="0"/>
              <a:t>from </a:t>
            </a:r>
            <a:r>
              <a:rPr lang="en-US" altLang="en-US" i="1" dirty="0"/>
              <a:t>instructor </a:t>
            </a:r>
            <a:br>
              <a:rPr lang="en-US" altLang="en-US" i="1" dirty="0"/>
            </a:br>
            <a:r>
              <a:rPr lang="en-US" altLang="en-US" i="1" dirty="0"/>
              <a:t>                </a:t>
            </a:r>
            <a:r>
              <a:rPr lang="en-US" altLang="en-US" b="1" dirty="0"/>
              <a:t>where </a:t>
            </a:r>
            <a:r>
              <a:rPr lang="en-US" altLang="en-US" i="1" dirty="0" err="1"/>
              <a:t>department</a:t>
            </a:r>
            <a:r>
              <a:rPr lang="en-US" altLang="en-US" dirty="0" err="1"/>
              <a:t>.</a:t>
            </a:r>
            <a:r>
              <a:rPr lang="en-US" altLang="en-US" i="1" dirty="0" err="1"/>
              <a:t>dept_name</a:t>
            </a:r>
            <a:r>
              <a:rPr lang="en-US" altLang="en-US" i="1" dirty="0"/>
              <a:t> </a:t>
            </a:r>
            <a:r>
              <a:rPr lang="en-US" altLang="en-US" dirty="0"/>
              <a:t>= </a:t>
            </a:r>
            <a:r>
              <a:rPr lang="en-US" altLang="en-US" i="1" dirty="0" err="1"/>
              <a:t>instructor</a:t>
            </a:r>
            <a:r>
              <a:rPr lang="en-US" altLang="en-US" dirty="0" err="1"/>
              <a:t>.</a:t>
            </a:r>
            <a:r>
              <a:rPr lang="en-US" altLang="en-US" i="1" dirty="0" err="1"/>
              <a:t>dept_name</a:t>
            </a:r>
            <a:r>
              <a:rPr lang="en-US" altLang="en-US" dirty="0"/>
              <a:t>)</a:t>
            </a:r>
            <a:br>
              <a:rPr lang="en-US" altLang="en-US" dirty="0"/>
            </a:br>
            <a:r>
              <a:rPr lang="en-US" altLang="en-US" dirty="0"/>
              <a:t>             </a:t>
            </a:r>
            <a:r>
              <a:rPr lang="en-US" altLang="en-US" b="1" dirty="0"/>
              <a:t>as </a:t>
            </a:r>
            <a:r>
              <a:rPr lang="en-US" altLang="en-US" i="1" dirty="0" err="1"/>
              <a:t>num_instructors</a:t>
            </a:r>
            <a:br>
              <a:rPr lang="en-US" altLang="en-US" i="1" dirty="0"/>
            </a:br>
            <a:r>
              <a:rPr lang="en-US" altLang="en-US" b="1" dirty="0"/>
              <a:t>from </a:t>
            </a:r>
            <a:r>
              <a:rPr lang="en-US" altLang="en-US" i="1" dirty="0"/>
              <a:t>department</a:t>
            </a:r>
            <a:r>
              <a:rPr lang="en-US" altLang="en-US" dirty="0"/>
              <a:t>;</a:t>
            </a:r>
          </a:p>
          <a:p>
            <a:r>
              <a:rPr lang="en-US" altLang="en-US" dirty="0"/>
              <a:t>Runtime error if subquery returns more than one result tuple</a:t>
            </a:r>
          </a:p>
        </p:txBody>
      </p:sp>
    </p:spTree>
    <p:extLst>
      <p:ext uri="{BB962C8B-B14F-4D97-AF65-F5344CB8AC3E}">
        <p14:creationId xmlns:p14="http://schemas.microsoft.com/office/powerpoint/2010/main" val="355568652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Joined Relations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0" y="1194844"/>
            <a:ext cx="7585537" cy="4548187"/>
          </a:xfrm>
        </p:spPr>
        <p:txBody>
          <a:bodyPr/>
          <a:lstStyle/>
          <a:p>
            <a:r>
              <a:rPr lang="en-US" altLang="en-US" b="1" dirty="0">
                <a:solidFill>
                  <a:srgbClr val="002060"/>
                </a:solidFill>
                <a:ea typeface="ＭＳ Ｐゴシック" pitchFamily="34" charset="-128"/>
              </a:rPr>
              <a:t>Join operations</a:t>
            </a:r>
            <a:r>
              <a:rPr lang="en-US" altLang="en-US" dirty="0">
                <a:solidFill>
                  <a:srgbClr val="002060"/>
                </a:solidFill>
                <a:ea typeface="ＭＳ Ｐゴシック" pitchFamily="34" charset="-128"/>
              </a:rPr>
              <a:t> </a:t>
            </a:r>
            <a:r>
              <a:rPr lang="en-US" altLang="en-US" dirty="0">
                <a:ea typeface="ＭＳ Ｐゴシック" pitchFamily="34" charset="-128"/>
              </a:rPr>
              <a:t>take two relations and return as a result another relation.</a:t>
            </a:r>
          </a:p>
          <a:p>
            <a:r>
              <a:rPr lang="en-US" altLang="en-US" dirty="0">
                <a:ea typeface="ＭＳ Ｐゴシック" pitchFamily="34" charset="-128"/>
              </a:rPr>
              <a:t>A join operation is a Cartesian product which requires that tuples in the two relations match (under some condition).  It also specifies the attributes that are present in the result of the join </a:t>
            </a:r>
          </a:p>
          <a:p>
            <a:r>
              <a:rPr lang="en-US" altLang="en-US" dirty="0">
                <a:ea typeface="ＭＳ Ｐゴシック" pitchFamily="34" charset="-128"/>
              </a:rPr>
              <a:t>The join operations are typically used as subquery expressions in the </a:t>
            </a:r>
            <a:r>
              <a:rPr lang="en-US" altLang="en-US" b="1" dirty="0">
                <a:ea typeface="ＭＳ Ｐゴシック" pitchFamily="34" charset="-128"/>
              </a:rPr>
              <a:t>from </a:t>
            </a:r>
            <a:r>
              <a:rPr lang="en-US" altLang="en-US" dirty="0">
                <a:ea typeface="ＭＳ Ｐゴシック" pitchFamily="34" charset="-128"/>
              </a:rPr>
              <a:t>clause</a:t>
            </a:r>
          </a:p>
          <a:p>
            <a:r>
              <a:rPr lang="en-US" altLang="en-US" dirty="0">
                <a:ea typeface="ＭＳ Ｐゴシック" pitchFamily="34" charset="-128"/>
              </a:rPr>
              <a:t>Three types of joins:</a:t>
            </a:r>
          </a:p>
          <a:p>
            <a:pPr lvl="1"/>
            <a:r>
              <a:rPr lang="en-US" altLang="en-US" dirty="0">
                <a:ea typeface="ＭＳ Ｐゴシック" pitchFamily="34" charset="-128"/>
              </a:rPr>
              <a:t>Natural join</a:t>
            </a:r>
          </a:p>
          <a:p>
            <a:pPr lvl="1"/>
            <a:r>
              <a:rPr lang="en-US" altLang="en-US" dirty="0">
                <a:ea typeface="ＭＳ Ｐゴシック" pitchFamily="34" charset="-128"/>
              </a:rPr>
              <a:t>Inner join</a:t>
            </a:r>
          </a:p>
          <a:p>
            <a:pPr lvl="1"/>
            <a:r>
              <a:rPr lang="en-US" altLang="en-US" dirty="0">
                <a:ea typeface="ＭＳ Ｐゴシック" pitchFamily="34" charset="-128"/>
              </a:rPr>
              <a:t>Outer join</a:t>
            </a:r>
          </a:p>
          <a:p>
            <a:pPr lvl="1">
              <a:buFont typeface="Monotype Sorts" charset="2"/>
              <a:buNone/>
            </a:pPr>
            <a:endParaRPr lang="en-US" altLang="en-US" sz="2000" dirty="0">
              <a:ea typeface="ＭＳ Ｐゴシック" pitchFamily="34" charset="-128"/>
            </a:endParaRPr>
          </a:p>
          <a:p>
            <a:endParaRPr lang="en-US" altLang="en-US" dirty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5802433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Natural Join in SQL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078993"/>
            <a:ext cx="7647681" cy="4983163"/>
          </a:xfrm>
        </p:spPr>
        <p:txBody>
          <a:bodyPr/>
          <a:lstStyle/>
          <a:p>
            <a:r>
              <a:rPr lang="en-US" altLang="en-US" dirty="0">
                <a:ea typeface="ＭＳ Ｐゴシック" pitchFamily="34" charset="-128"/>
              </a:rPr>
              <a:t>Natural join matches tuples with the same values for all common attributes, and retains only one copy of each common column.</a:t>
            </a:r>
          </a:p>
          <a:p>
            <a:r>
              <a:rPr lang="en-US" altLang="en-US" dirty="0">
                <a:ea typeface="ＭＳ Ｐゴシック" pitchFamily="34" charset="-128"/>
              </a:rPr>
              <a:t>List the names of instructors along with the course ID of the courses that they taught</a:t>
            </a:r>
          </a:p>
          <a:p>
            <a:pPr lvl="1"/>
            <a:r>
              <a:rPr lang="en-US" altLang="en-US" b="1" dirty="0">
                <a:ea typeface="ＭＳ Ｐゴシック" pitchFamily="34" charset="-128"/>
              </a:rPr>
              <a:t>select </a:t>
            </a:r>
            <a:r>
              <a:rPr lang="en-US" altLang="en-US" i="1" dirty="0">
                <a:ea typeface="ＭＳ Ｐゴシック" pitchFamily="34" charset="-128"/>
              </a:rPr>
              <a:t>name</a:t>
            </a:r>
            <a:r>
              <a:rPr lang="en-US" altLang="en-US" dirty="0">
                <a:ea typeface="ＭＳ Ｐゴシック" pitchFamily="34" charset="-128"/>
              </a:rPr>
              <a:t>, </a:t>
            </a:r>
            <a:r>
              <a:rPr lang="en-US" altLang="en-US" i="1" dirty="0" err="1">
                <a:ea typeface="ＭＳ Ｐゴシック" pitchFamily="34" charset="-128"/>
              </a:rPr>
              <a:t>course_id</a:t>
            </a:r>
            <a:br>
              <a:rPr lang="en-US" altLang="en-US" i="1" dirty="0">
                <a:ea typeface="ＭＳ Ｐゴシック" pitchFamily="34" charset="-128"/>
              </a:rPr>
            </a:br>
            <a:r>
              <a:rPr lang="en-US" altLang="en-US" b="1" dirty="0">
                <a:ea typeface="ＭＳ Ｐゴシック" pitchFamily="34" charset="-128"/>
              </a:rPr>
              <a:t>from </a:t>
            </a:r>
            <a:r>
              <a:rPr lang="en-US" altLang="en-US" i="1" dirty="0">
                <a:ea typeface="ＭＳ Ｐゴシック" pitchFamily="34" charset="-128"/>
              </a:rPr>
              <a:t> students, takes</a:t>
            </a:r>
            <a:br>
              <a:rPr lang="en-US" altLang="en-US" i="1" dirty="0">
                <a:ea typeface="ＭＳ Ｐゴシック" pitchFamily="34" charset="-128"/>
              </a:rPr>
            </a:br>
            <a:r>
              <a:rPr lang="en-US" altLang="en-US" b="1" dirty="0">
                <a:ea typeface="ＭＳ Ｐゴシック" pitchFamily="34" charset="-128"/>
              </a:rPr>
              <a:t>where </a:t>
            </a:r>
            <a:r>
              <a:rPr lang="en-US" altLang="en-US" i="1" dirty="0">
                <a:ea typeface="ＭＳ Ｐゴシック" pitchFamily="34" charset="-128"/>
              </a:rPr>
              <a:t>student.ID </a:t>
            </a:r>
            <a:r>
              <a:rPr lang="en-US" altLang="en-US" dirty="0">
                <a:ea typeface="ＭＳ Ｐゴシック" pitchFamily="34" charset="-128"/>
              </a:rPr>
              <a:t>= </a:t>
            </a:r>
            <a:r>
              <a:rPr lang="en-US" altLang="en-US" i="1" dirty="0">
                <a:ea typeface="ＭＳ Ｐゴシック" pitchFamily="34" charset="-128"/>
              </a:rPr>
              <a:t>takes.ID</a:t>
            </a:r>
            <a:r>
              <a:rPr lang="en-US" altLang="en-US" dirty="0">
                <a:ea typeface="ＭＳ Ｐゴシック" pitchFamily="34" charset="-128"/>
              </a:rPr>
              <a:t>;</a:t>
            </a:r>
          </a:p>
          <a:p>
            <a:r>
              <a:rPr lang="en-US" altLang="en-US" dirty="0">
                <a:ea typeface="ＭＳ Ｐゴシック" pitchFamily="34" charset="-128"/>
              </a:rPr>
              <a:t>Same query in SQL with “natural join” construct</a:t>
            </a:r>
          </a:p>
          <a:p>
            <a:pPr lvl="1"/>
            <a:r>
              <a:rPr lang="en-US" altLang="en-US" b="1" dirty="0">
                <a:ea typeface="ＭＳ Ｐゴシック" pitchFamily="34" charset="-128"/>
              </a:rPr>
              <a:t>select </a:t>
            </a:r>
            <a:r>
              <a:rPr lang="en-US" altLang="en-US" i="1" dirty="0">
                <a:ea typeface="ＭＳ Ｐゴシック" pitchFamily="34" charset="-128"/>
              </a:rPr>
              <a:t>name</a:t>
            </a:r>
            <a:r>
              <a:rPr lang="en-US" altLang="en-US" dirty="0">
                <a:ea typeface="ＭＳ Ｐゴシック" pitchFamily="34" charset="-128"/>
              </a:rPr>
              <a:t>,</a:t>
            </a:r>
            <a:r>
              <a:rPr lang="en-US" altLang="en-US" i="1" dirty="0">
                <a:ea typeface="ＭＳ Ｐゴシック" pitchFamily="34" charset="-128"/>
              </a:rPr>
              <a:t> </a:t>
            </a:r>
            <a:r>
              <a:rPr lang="en-US" altLang="en-US" i="1" dirty="0" err="1">
                <a:ea typeface="ＭＳ Ｐゴシック" pitchFamily="34" charset="-128"/>
              </a:rPr>
              <a:t>course_id</a:t>
            </a:r>
            <a:br>
              <a:rPr lang="en-US" altLang="en-US" i="1" dirty="0">
                <a:ea typeface="ＭＳ Ｐゴシック" pitchFamily="34" charset="-128"/>
              </a:rPr>
            </a:br>
            <a:r>
              <a:rPr lang="en-US" altLang="en-US" b="1" dirty="0">
                <a:ea typeface="ＭＳ Ｐゴシック" pitchFamily="34" charset="-128"/>
              </a:rPr>
              <a:t>from </a:t>
            </a:r>
            <a:r>
              <a:rPr lang="en-US" altLang="en-US" i="1" dirty="0">
                <a:ea typeface="ＭＳ Ｐゴシック" pitchFamily="34" charset="-128"/>
              </a:rPr>
              <a:t>student </a:t>
            </a:r>
            <a:r>
              <a:rPr lang="en-US" altLang="en-US" b="1" dirty="0">
                <a:ea typeface="ＭＳ Ｐゴシック" pitchFamily="34" charset="-128"/>
              </a:rPr>
              <a:t>natural join </a:t>
            </a:r>
            <a:r>
              <a:rPr lang="en-US" altLang="en-US" i="1" dirty="0">
                <a:ea typeface="ＭＳ Ｐゴシック" pitchFamily="34" charset="-128"/>
              </a:rPr>
              <a:t>takes</a:t>
            </a:r>
            <a:r>
              <a:rPr lang="en-US" altLang="en-US" dirty="0">
                <a:ea typeface="ＭＳ Ｐゴシック" pitchFamily="34" charset="-128"/>
              </a:rPr>
              <a:t>;</a:t>
            </a:r>
          </a:p>
          <a:p>
            <a:pPr>
              <a:buFont typeface="Monotype Sorts" charset="2"/>
              <a:buNone/>
            </a:pPr>
            <a:endParaRPr lang="en-US" altLang="en-US" dirty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784288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730" name="Rectangle 2"/>
          <p:cNvSpPr>
            <a:spLocks noGrp="1" noChangeArrowheads="1"/>
          </p:cNvSpPr>
          <p:nvPr>
            <p:ph type="title"/>
          </p:nvPr>
        </p:nvSpPr>
        <p:spPr>
          <a:xfrm>
            <a:off x="2279650" y="125413"/>
            <a:ext cx="8077200" cy="609600"/>
          </a:xfrm>
        </p:spPr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Outline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79651" y="1222376"/>
            <a:ext cx="7620254" cy="2861945"/>
          </a:xfrm>
        </p:spPr>
        <p:txBody>
          <a:bodyPr/>
          <a:lstStyle/>
          <a:p>
            <a:r>
              <a:rPr lang="en-US" altLang="en-US" dirty="0"/>
              <a:t>Extended E-R Features</a:t>
            </a:r>
          </a:p>
          <a:p>
            <a:r>
              <a:rPr lang="en-US" altLang="en-US" dirty="0"/>
              <a:t>Entity-Relationship Design Issues</a:t>
            </a:r>
          </a:p>
          <a:p>
            <a:r>
              <a:rPr lang="en-US" altLang="en-US" dirty="0"/>
              <a:t>Alternative Notations for Modeling Data</a:t>
            </a:r>
          </a:p>
          <a:p>
            <a:r>
              <a:rPr lang="en-US" altLang="en-US" dirty="0"/>
              <a:t>Other Aspects of Database Design</a:t>
            </a:r>
          </a:p>
          <a:p>
            <a:pPr>
              <a:buFont typeface="Monotype Sorts" charset="2"/>
              <a:buNone/>
            </a:pPr>
            <a:endParaRPr lang="en-US" altLang="en-US" dirty="0"/>
          </a:p>
          <a:p>
            <a:pPr>
              <a:buFont typeface="Monotype Sorts" charset="2"/>
              <a:buNone/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46437086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Natural Join in SQL (Cont.)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225297"/>
            <a:ext cx="7638802" cy="3541776"/>
          </a:xfrm>
        </p:spPr>
        <p:txBody>
          <a:bodyPr/>
          <a:lstStyle/>
          <a:p>
            <a:r>
              <a:rPr lang="en-US" altLang="en-US" dirty="0">
                <a:ea typeface="ＭＳ Ｐゴシック" pitchFamily="34" charset="-128"/>
              </a:rPr>
              <a:t>The </a:t>
            </a:r>
            <a:r>
              <a:rPr lang="en-US" altLang="en-US" b="1" dirty="0">
                <a:ea typeface="ＭＳ Ｐゴシック" pitchFamily="34" charset="-128"/>
              </a:rPr>
              <a:t>from</a:t>
            </a:r>
            <a:r>
              <a:rPr lang="en-US" altLang="en-US" dirty="0">
                <a:ea typeface="ＭＳ Ｐゴシック" pitchFamily="34" charset="-128"/>
              </a:rPr>
              <a:t> clause can have multiple relations combined using natural join:</a:t>
            </a:r>
          </a:p>
          <a:p>
            <a:pPr lvl="1">
              <a:buNone/>
            </a:pPr>
            <a:r>
              <a:rPr lang="en-US" altLang="en-US" b="1" dirty="0">
                <a:ea typeface="ＭＳ Ｐゴシック" pitchFamily="34" charset="-128"/>
              </a:rPr>
              <a:t>     select </a:t>
            </a:r>
            <a:r>
              <a:rPr lang="en-US" altLang="en-US" i="1" dirty="0">
                <a:ea typeface="ＭＳ Ｐゴシック" pitchFamily="34" charset="-128"/>
              </a:rPr>
              <a:t> A</a:t>
            </a:r>
            <a:r>
              <a:rPr lang="en-US" altLang="en-US" i="1" baseline="-25000" dirty="0">
                <a:ea typeface="ＭＳ Ｐゴシック" pitchFamily="34" charset="-128"/>
              </a:rPr>
              <a:t>1</a:t>
            </a:r>
            <a:r>
              <a:rPr lang="en-US" altLang="en-US" i="1" dirty="0">
                <a:ea typeface="ＭＳ Ｐゴシック" pitchFamily="34" charset="-128"/>
              </a:rPr>
              <a:t>, A</a:t>
            </a:r>
            <a:r>
              <a:rPr lang="en-US" altLang="en-US" i="1" baseline="-25000" dirty="0">
                <a:ea typeface="ＭＳ Ｐゴシック" pitchFamily="34" charset="-128"/>
              </a:rPr>
              <a:t>2</a:t>
            </a:r>
            <a:r>
              <a:rPr lang="en-US" altLang="en-US" i="1" dirty="0">
                <a:ea typeface="ＭＳ Ｐゴシック" pitchFamily="34" charset="-128"/>
              </a:rPr>
              <a:t>, … A</a:t>
            </a:r>
            <a:r>
              <a:rPr lang="en-US" altLang="en-US" i="1" baseline="-25000" dirty="0">
                <a:ea typeface="ＭＳ Ｐゴシック" pitchFamily="34" charset="-128"/>
              </a:rPr>
              <a:t>n</a:t>
            </a:r>
            <a:br>
              <a:rPr lang="en-US" altLang="en-US" i="1" dirty="0">
                <a:ea typeface="ＭＳ Ｐゴシック" pitchFamily="34" charset="-128"/>
              </a:rPr>
            </a:br>
            <a:r>
              <a:rPr lang="en-US" altLang="en-US" b="1" dirty="0">
                <a:ea typeface="ＭＳ Ｐゴシック" pitchFamily="34" charset="-128"/>
              </a:rPr>
              <a:t>from </a:t>
            </a:r>
            <a:r>
              <a:rPr lang="en-US" altLang="en-US" i="1" dirty="0">
                <a:ea typeface="ＭＳ Ｐゴシック" pitchFamily="34" charset="-128"/>
              </a:rPr>
              <a:t> r</a:t>
            </a:r>
            <a:r>
              <a:rPr lang="en-US" altLang="en-US" i="1" baseline="-25000" dirty="0">
                <a:ea typeface="ＭＳ Ｐゴシック" pitchFamily="34" charset="-128"/>
              </a:rPr>
              <a:t>1</a:t>
            </a:r>
            <a:r>
              <a:rPr lang="en-US" altLang="en-US" i="1" dirty="0">
                <a:ea typeface="ＭＳ Ｐゴシック" pitchFamily="34" charset="-128"/>
              </a:rPr>
              <a:t>  </a:t>
            </a:r>
            <a:r>
              <a:rPr lang="en-US" altLang="en-US" b="1" dirty="0">
                <a:ea typeface="ＭＳ Ｐゴシック" pitchFamily="34" charset="-128"/>
              </a:rPr>
              <a:t>natural join </a:t>
            </a:r>
            <a:r>
              <a:rPr lang="en-US" altLang="en-US" i="1" dirty="0">
                <a:ea typeface="ＭＳ Ｐゴシック" pitchFamily="34" charset="-128"/>
              </a:rPr>
              <a:t>r</a:t>
            </a:r>
            <a:r>
              <a:rPr lang="en-US" altLang="en-US" i="1" baseline="-25000" dirty="0">
                <a:ea typeface="ＭＳ Ｐゴシック" pitchFamily="34" charset="-128"/>
              </a:rPr>
              <a:t>2</a:t>
            </a:r>
            <a:r>
              <a:rPr lang="en-US" altLang="en-US" i="1" dirty="0">
                <a:ea typeface="ＭＳ Ｐゴシック" pitchFamily="34" charset="-128"/>
              </a:rPr>
              <a:t> </a:t>
            </a:r>
            <a:r>
              <a:rPr lang="en-US" altLang="en-US" b="1" dirty="0">
                <a:ea typeface="ＭＳ Ｐゴシック" pitchFamily="34" charset="-128"/>
              </a:rPr>
              <a:t>natural join </a:t>
            </a:r>
            <a:r>
              <a:rPr lang="en-US" altLang="en-US" b="1" i="1" dirty="0">
                <a:ea typeface="ＭＳ Ｐゴシック" pitchFamily="34" charset="-128"/>
              </a:rPr>
              <a:t>.. </a:t>
            </a:r>
            <a:r>
              <a:rPr lang="en-US" altLang="en-US" b="1" dirty="0">
                <a:ea typeface="ＭＳ Ｐゴシック" pitchFamily="34" charset="-128"/>
              </a:rPr>
              <a:t>natural join </a:t>
            </a:r>
            <a:r>
              <a:rPr lang="en-US" altLang="en-US" dirty="0" err="1">
                <a:ea typeface="ＭＳ Ｐゴシック" pitchFamily="34" charset="-128"/>
              </a:rPr>
              <a:t>r</a:t>
            </a:r>
            <a:r>
              <a:rPr lang="en-US" altLang="en-US" baseline="-25000" dirty="0" err="1">
                <a:ea typeface="ＭＳ Ｐゴシック" pitchFamily="34" charset="-128"/>
              </a:rPr>
              <a:t>n</a:t>
            </a:r>
            <a:br>
              <a:rPr lang="en-US" altLang="en-US" i="1" dirty="0">
                <a:ea typeface="ＭＳ Ｐゴシック" pitchFamily="34" charset="-128"/>
              </a:rPr>
            </a:br>
            <a:r>
              <a:rPr lang="en-US" altLang="en-US" b="1" dirty="0">
                <a:ea typeface="ＭＳ Ｐゴシック" pitchFamily="34" charset="-128"/>
              </a:rPr>
              <a:t>where  </a:t>
            </a:r>
            <a:r>
              <a:rPr lang="en-US" altLang="en-US" i="1" dirty="0">
                <a:ea typeface="ＭＳ Ｐゴシック" pitchFamily="34" charset="-128"/>
              </a:rPr>
              <a:t>P </a:t>
            </a:r>
            <a:r>
              <a:rPr lang="en-US" altLang="en-US" dirty="0">
                <a:ea typeface="ＭＳ Ｐゴシック" pitchFamily="34" charset="-128"/>
              </a:rPr>
              <a:t>;</a:t>
            </a:r>
          </a:p>
          <a:p>
            <a:pPr>
              <a:buNone/>
            </a:pPr>
            <a:endParaRPr lang="en-US" altLang="en-US" dirty="0">
              <a:ea typeface="ＭＳ Ｐゴシック" pitchFamily="34" charset="-128"/>
            </a:endParaRPr>
          </a:p>
          <a:p>
            <a:pPr>
              <a:buFont typeface="Monotype Sorts" charset="2"/>
              <a:buNone/>
            </a:pPr>
            <a:endParaRPr lang="en-US" altLang="en-US" dirty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8825254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Student Relation</a:t>
            </a:r>
          </a:p>
        </p:txBody>
      </p:sp>
      <p:pic>
        <p:nvPicPr>
          <p:cNvPr id="1029" name="Picture 5" descr="W:\db-book\db7\slide-dir\Tables-Figures\EPS-PDF-JPG-dir\tables\student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15020" y="1592318"/>
            <a:ext cx="4623768" cy="411480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05705694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Takes Relation</a:t>
            </a:r>
          </a:p>
        </p:txBody>
      </p:sp>
      <p:pic>
        <p:nvPicPr>
          <p:cNvPr id="1026" name="Picture 2" descr="C:\Users\as668\Desktop\Judi-Done\4_02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86303" y="1182414"/>
            <a:ext cx="4259678" cy="51252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6898938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b="0" i="1" dirty="0">
                <a:ea typeface="+mj-ea"/>
              </a:rPr>
              <a:t>student</a:t>
            </a:r>
            <a:r>
              <a:rPr lang="en-US" dirty="0">
                <a:ea typeface="+mj-ea"/>
              </a:rPr>
              <a:t> natural join </a:t>
            </a:r>
            <a:r>
              <a:rPr lang="en-US" b="0" i="1" dirty="0">
                <a:ea typeface="+mj-ea"/>
              </a:rPr>
              <a:t>takes</a:t>
            </a:r>
          </a:p>
        </p:txBody>
      </p:sp>
      <p:pic>
        <p:nvPicPr>
          <p:cNvPr id="2" name="Picture 2" descr="C:\Users\as668\Desktop\Judi-Done\4_03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683866" y="1176595"/>
            <a:ext cx="5743521" cy="477176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1851200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Dangerous in Natural Join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03201"/>
            <a:ext cx="7668514" cy="4944032"/>
          </a:xfrm>
        </p:spPr>
        <p:txBody>
          <a:bodyPr/>
          <a:lstStyle/>
          <a:p>
            <a:r>
              <a:rPr lang="en-US" dirty="0"/>
              <a:t>Beware of unrelated attributes with same name which get equated incorrectly</a:t>
            </a:r>
          </a:p>
          <a:p>
            <a:r>
              <a:rPr lang="en-US" altLang="en-US" dirty="0">
                <a:ea typeface="ＭＳ Ｐゴシック" pitchFamily="34" charset="-128"/>
              </a:rPr>
              <a:t> </a:t>
            </a:r>
            <a:r>
              <a:rPr lang="en-US" dirty="0"/>
              <a:t>Example -- List the names of students instructors along with the titles of courses that they have taken</a:t>
            </a:r>
          </a:p>
          <a:p>
            <a:pPr lvl="1"/>
            <a:r>
              <a:rPr lang="en-US" dirty="0"/>
              <a:t>Correct version</a:t>
            </a:r>
          </a:p>
          <a:p>
            <a:pPr lvl="1">
              <a:buNone/>
            </a:pPr>
            <a:r>
              <a:rPr lang="en-US" b="1" dirty="0"/>
              <a:t>           select </a:t>
            </a:r>
            <a:r>
              <a:rPr lang="en-US" i="1" dirty="0"/>
              <a:t>name</a:t>
            </a:r>
            <a:r>
              <a:rPr lang="en-US" dirty="0"/>
              <a:t>, </a:t>
            </a:r>
            <a:r>
              <a:rPr lang="en-US" i="1" dirty="0"/>
              <a:t>title</a:t>
            </a:r>
            <a:br>
              <a:rPr lang="en-US" i="1" dirty="0"/>
            </a:br>
            <a:r>
              <a:rPr lang="en-US" i="1" dirty="0"/>
              <a:t>       </a:t>
            </a:r>
            <a:r>
              <a:rPr lang="en-US" b="1" dirty="0"/>
              <a:t>from </a:t>
            </a:r>
            <a:r>
              <a:rPr lang="en-US" i="1" dirty="0"/>
              <a:t>student </a:t>
            </a:r>
            <a:r>
              <a:rPr lang="en-US" b="1" dirty="0"/>
              <a:t>natural join </a:t>
            </a:r>
            <a:r>
              <a:rPr lang="en-US" i="1" dirty="0"/>
              <a:t>takes</a:t>
            </a:r>
            <a:r>
              <a:rPr lang="en-US" dirty="0"/>
              <a:t>, </a:t>
            </a:r>
            <a:r>
              <a:rPr lang="en-US" i="1" dirty="0"/>
              <a:t>course</a:t>
            </a:r>
            <a:br>
              <a:rPr lang="en-US" i="1" dirty="0"/>
            </a:br>
            <a:r>
              <a:rPr lang="en-US" i="1" dirty="0"/>
              <a:t>       </a:t>
            </a:r>
            <a:r>
              <a:rPr lang="en-US" b="1" dirty="0"/>
              <a:t>where </a:t>
            </a:r>
            <a:r>
              <a:rPr lang="en-US" i="1" dirty="0" err="1"/>
              <a:t>takes</a:t>
            </a:r>
            <a:r>
              <a:rPr lang="en-US" dirty="0" err="1"/>
              <a:t>.</a:t>
            </a:r>
            <a:r>
              <a:rPr lang="en-US" i="1" dirty="0" err="1"/>
              <a:t>course_id</a:t>
            </a:r>
            <a:r>
              <a:rPr lang="en-US" i="1" dirty="0"/>
              <a:t> </a:t>
            </a:r>
            <a:r>
              <a:rPr lang="en-US" dirty="0"/>
              <a:t>= </a:t>
            </a:r>
            <a:r>
              <a:rPr lang="en-US" i="1" dirty="0" err="1"/>
              <a:t>course</a:t>
            </a:r>
            <a:r>
              <a:rPr lang="en-US" dirty="0" err="1"/>
              <a:t>.</a:t>
            </a:r>
            <a:r>
              <a:rPr lang="en-US" i="1" dirty="0" err="1"/>
              <a:t>course_id</a:t>
            </a:r>
            <a:r>
              <a:rPr lang="en-US" dirty="0"/>
              <a:t>;</a:t>
            </a:r>
          </a:p>
          <a:p>
            <a:pPr lvl="1"/>
            <a:r>
              <a:rPr lang="en-US" dirty="0"/>
              <a:t>Incorrect version</a:t>
            </a:r>
          </a:p>
          <a:p>
            <a:pPr lvl="2">
              <a:buFont typeface="Webdings" pitchFamily="18" charset="2"/>
              <a:buNone/>
              <a:defRPr/>
            </a:pPr>
            <a:r>
              <a:rPr lang="en-US" b="1" dirty="0"/>
              <a:t>       select </a:t>
            </a:r>
            <a:r>
              <a:rPr lang="en-US" i="1" dirty="0"/>
              <a:t>name</a:t>
            </a:r>
            <a:r>
              <a:rPr lang="en-US" dirty="0"/>
              <a:t>, </a:t>
            </a:r>
            <a:r>
              <a:rPr lang="en-US" i="1" dirty="0"/>
              <a:t>title</a:t>
            </a:r>
            <a:br>
              <a:rPr lang="en-US" i="1" dirty="0"/>
            </a:br>
            <a:r>
              <a:rPr lang="en-US" i="1" dirty="0"/>
              <a:t>   </a:t>
            </a:r>
            <a:r>
              <a:rPr lang="en-US" b="1" dirty="0"/>
              <a:t>from </a:t>
            </a:r>
            <a:r>
              <a:rPr lang="en-US" i="1" dirty="0"/>
              <a:t>student </a:t>
            </a:r>
            <a:r>
              <a:rPr lang="en-US" b="1" dirty="0"/>
              <a:t>natural join </a:t>
            </a:r>
            <a:r>
              <a:rPr lang="en-US" i="1" dirty="0"/>
              <a:t>takes </a:t>
            </a:r>
            <a:r>
              <a:rPr lang="en-US" b="1" dirty="0"/>
              <a:t>natural join </a:t>
            </a:r>
            <a:r>
              <a:rPr lang="en-US" i="1" dirty="0"/>
              <a:t>course</a:t>
            </a:r>
            <a:r>
              <a:rPr lang="en-US" dirty="0"/>
              <a:t>;</a:t>
            </a:r>
          </a:p>
          <a:p>
            <a:pPr lvl="2">
              <a:defRPr/>
            </a:pPr>
            <a:r>
              <a:rPr lang="en-US" dirty="0"/>
              <a:t>This query omits all (student name, course title) pairs where the student takes a course in a department other than the student's own department. </a:t>
            </a:r>
          </a:p>
          <a:p>
            <a:pPr lvl="2">
              <a:defRPr/>
            </a:pPr>
            <a:r>
              <a:rPr lang="en-US" dirty="0"/>
              <a:t>The  correct  version (above), correctly outputs such pairs.</a:t>
            </a:r>
          </a:p>
          <a:p>
            <a:pPr lvl="1"/>
            <a:endParaRPr lang="en-US" sz="1600" dirty="0"/>
          </a:p>
          <a:p>
            <a:pPr lvl="1"/>
            <a:endParaRPr lang="en-US" altLang="en-US" dirty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0601614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Natural Join with Using Clause</a:t>
            </a:r>
            <a:endParaRPr lang="en-US" altLang="en-US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7170" name="Rectangle 3"/>
          <p:cNvSpPr>
            <a:spLocks noGrp="1" noChangeArrowheads="1"/>
          </p:cNvSpPr>
          <p:nvPr>
            <p:ph idx="1"/>
          </p:nvPr>
        </p:nvSpPr>
        <p:spPr>
          <a:xfrm>
            <a:off x="2292351" y="1118176"/>
            <a:ext cx="7745334" cy="3014913"/>
          </a:xfr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indent="-365760"/>
            <a:r>
              <a:rPr lang="en-US" dirty="0"/>
              <a:t>To avoid the danger of equating attributes erroneously, we can use the “</a:t>
            </a:r>
            <a:r>
              <a:rPr lang="en-US" b="1" dirty="0"/>
              <a:t>using</a:t>
            </a:r>
            <a:r>
              <a:rPr lang="en-US" dirty="0"/>
              <a:t>” construct that allows us to specify exactly which columns should be equated.</a:t>
            </a:r>
          </a:p>
          <a:p>
            <a:pPr indent="-365760"/>
            <a:r>
              <a:rPr lang="en-US" dirty="0"/>
              <a:t>Query example</a:t>
            </a:r>
            <a:endParaRPr lang="en-US" i="1" dirty="0"/>
          </a:p>
          <a:p>
            <a:pPr>
              <a:buNone/>
              <a:defRPr/>
            </a:pPr>
            <a:r>
              <a:rPr lang="en-US" i="1" dirty="0"/>
              <a:t>        </a:t>
            </a:r>
            <a:r>
              <a:rPr lang="en-US" b="1" dirty="0"/>
              <a:t>select </a:t>
            </a:r>
            <a:r>
              <a:rPr lang="en-US" i="1" dirty="0"/>
              <a:t>name</a:t>
            </a:r>
            <a:r>
              <a:rPr lang="en-US" dirty="0"/>
              <a:t>, </a:t>
            </a:r>
            <a:r>
              <a:rPr lang="en-US" i="1" dirty="0"/>
              <a:t>title</a:t>
            </a:r>
            <a:br>
              <a:rPr lang="en-US" i="1" dirty="0"/>
            </a:br>
            <a:r>
              <a:rPr lang="en-US" i="1" dirty="0"/>
              <a:t>   </a:t>
            </a:r>
            <a:r>
              <a:rPr lang="en-US" b="1" dirty="0"/>
              <a:t>from  </a:t>
            </a:r>
            <a:r>
              <a:rPr lang="en-US" dirty="0"/>
              <a:t>(</a:t>
            </a:r>
            <a:r>
              <a:rPr lang="en-US" i="1" dirty="0"/>
              <a:t>student </a:t>
            </a:r>
            <a:r>
              <a:rPr lang="en-US" b="1" dirty="0"/>
              <a:t>natural join </a:t>
            </a:r>
            <a:r>
              <a:rPr lang="en-US" i="1" dirty="0"/>
              <a:t>takes</a:t>
            </a:r>
            <a:r>
              <a:rPr lang="en-US" dirty="0"/>
              <a:t>) </a:t>
            </a:r>
            <a:r>
              <a:rPr lang="en-US" b="1" dirty="0"/>
              <a:t> join </a:t>
            </a:r>
            <a:r>
              <a:rPr lang="en-US" i="1" dirty="0"/>
              <a:t>course</a:t>
            </a:r>
            <a:r>
              <a:rPr lang="en-US" dirty="0"/>
              <a:t> </a:t>
            </a:r>
            <a:r>
              <a:rPr lang="en-US" b="1" dirty="0"/>
              <a:t>using </a:t>
            </a:r>
            <a:r>
              <a:rPr lang="en-US" dirty="0"/>
              <a:t>(</a:t>
            </a:r>
            <a:r>
              <a:rPr lang="en-US" i="1" dirty="0" err="1"/>
              <a:t>course_id</a:t>
            </a:r>
            <a:r>
              <a:rPr lang="en-US" dirty="0"/>
              <a:t>)</a:t>
            </a:r>
          </a:p>
          <a:p>
            <a:pPr indent="-365760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879780282"/>
      </p:ext>
    </p:extLst>
  </p:cSld>
  <p:clrMapOvr>
    <a:masterClrMapping/>
  </p:clrMapOvr>
  <p:transition spd="slow"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 Condition</a:t>
            </a:r>
            <a:endParaRPr lang="en-US" altLang="en-US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7170" name="Rectangle 3"/>
          <p:cNvSpPr>
            <a:spLocks noGrp="1" noChangeArrowheads="1"/>
          </p:cNvSpPr>
          <p:nvPr>
            <p:ph idx="1"/>
          </p:nvPr>
        </p:nvSpPr>
        <p:spPr>
          <a:xfrm>
            <a:off x="2292352" y="1093791"/>
            <a:ext cx="7621047" cy="4903787"/>
          </a:xfr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indent="-365760"/>
            <a:r>
              <a:rPr lang="en-US" dirty="0"/>
              <a:t>The  </a:t>
            </a:r>
            <a:r>
              <a:rPr lang="en-US" b="1" dirty="0"/>
              <a:t>on </a:t>
            </a:r>
            <a:r>
              <a:rPr lang="en-US" dirty="0"/>
              <a:t> condition allows a general predicate over the relations being  joined</a:t>
            </a:r>
          </a:p>
          <a:p>
            <a:pPr indent="-365760"/>
            <a:r>
              <a:rPr lang="en-US" dirty="0"/>
              <a:t>This predicate is written like a </a:t>
            </a:r>
            <a:r>
              <a:rPr lang="en-US" b="1" dirty="0"/>
              <a:t>where</a:t>
            </a:r>
            <a:r>
              <a:rPr lang="en-US" dirty="0"/>
              <a:t> clause predicate except for the use of the keyword </a:t>
            </a:r>
            <a:r>
              <a:rPr lang="en-US" b="1" dirty="0"/>
              <a:t>on</a:t>
            </a:r>
          </a:p>
          <a:p>
            <a:pPr indent="-365760"/>
            <a:r>
              <a:rPr lang="en-US" dirty="0"/>
              <a:t>Query example</a:t>
            </a:r>
            <a:endParaRPr lang="en-US" i="1" dirty="0"/>
          </a:p>
          <a:p>
            <a:pPr>
              <a:buNone/>
              <a:defRPr/>
            </a:pPr>
            <a:r>
              <a:rPr lang="en-US" b="1" dirty="0"/>
              <a:t>          select *</a:t>
            </a:r>
            <a:br>
              <a:rPr lang="en-US" i="1" dirty="0"/>
            </a:br>
            <a:r>
              <a:rPr lang="en-US" i="1" dirty="0"/>
              <a:t>     </a:t>
            </a:r>
            <a:r>
              <a:rPr lang="en-US" b="1" dirty="0"/>
              <a:t>from  </a:t>
            </a:r>
            <a:r>
              <a:rPr lang="en-US" i="1" dirty="0"/>
              <a:t>student </a:t>
            </a:r>
            <a:r>
              <a:rPr lang="en-US" b="1" dirty="0"/>
              <a:t>join </a:t>
            </a:r>
            <a:r>
              <a:rPr lang="en-US" i="1" dirty="0"/>
              <a:t>takes</a:t>
            </a:r>
            <a:r>
              <a:rPr lang="en-US" dirty="0"/>
              <a:t> </a:t>
            </a:r>
            <a:r>
              <a:rPr lang="en-US" b="1" dirty="0"/>
              <a:t>on </a:t>
            </a:r>
            <a:r>
              <a:rPr lang="en-US" i="1" dirty="0" err="1"/>
              <a:t>student_ID</a:t>
            </a:r>
            <a:r>
              <a:rPr lang="en-US" b="1" dirty="0"/>
              <a:t>  </a:t>
            </a:r>
            <a:r>
              <a:rPr lang="en-US" dirty="0"/>
              <a:t>=</a:t>
            </a:r>
            <a:r>
              <a:rPr lang="en-US" b="1" dirty="0"/>
              <a:t> </a:t>
            </a:r>
            <a:r>
              <a:rPr lang="en-US" i="1" dirty="0" err="1"/>
              <a:t>takes_ID</a:t>
            </a:r>
            <a:endParaRPr lang="en-US" i="1" dirty="0"/>
          </a:p>
          <a:p>
            <a:pPr lvl="1">
              <a:defRPr/>
            </a:pPr>
            <a:r>
              <a:rPr lang="en-US" dirty="0"/>
              <a:t>The </a:t>
            </a:r>
            <a:r>
              <a:rPr lang="en-US" b="1" dirty="0"/>
              <a:t>on</a:t>
            </a:r>
            <a:r>
              <a:rPr lang="en-US" dirty="0"/>
              <a:t> condition above specifies that a tuple from </a:t>
            </a:r>
            <a:r>
              <a:rPr lang="en-US" i="1" dirty="0"/>
              <a:t>student</a:t>
            </a:r>
            <a:r>
              <a:rPr lang="en-US" dirty="0"/>
              <a:t> matches a tuple from </a:t>
            </a:r>
            <a:r>
              <a:rPr lang="en-US" i="1" dirty="0"/>
              <a:t>takes</a:t>
            </a:r>
            <a:r>
              <a:rPr lang="en-US" dirty="0"/>
              <a:t> if their </a:t>
            </a:r>
            <a:r>
              <a:rPr lang="en-US" i="1" dirty="0"/>
              <a:t>ID</a:t>
            </a:r>
            <a:r>
              <a:rPr lang="en-US" dirty="0"/>
              <a:t> values are equal.</a:t>
            </a:r>
          </a:p>
          <a:p>
            <a:pPr>
              <a:defRPr/>
            </a:pPr>
            <a:r>
              <a:rPr lang="en-US" dirty="0"/>
              <a:t>Equivalent to:</a:t>
            </a:r>
          </a:p>
          <a:p>
            <a:pPr>
              <a:buNone/>
              <a:defRPr/>
            </a:pPr>
            <a:r>
              <a:rPr lang="en-US" b="1" dirty="0"/>
              <a:t>             select *</a:t>
            </a:r>
            <a:br>
              <a:rPr lang="en-US" i="1" dirty="0"/>
            </a:br>
            <a:r>
              <a:rPr lang="en-US" i="1" dirty="0"/>
              <a:t>        </a:t>
            </a:r>
            <a:r>
              <a:rPr lang="en-US" b="1" dirty="0"/>
              <a:t>from  </a:t>
            </a:r>
            <a:r>
              <a:rPr lang="en-US" i="1" dirty="0"/>
              <a:t>student , takes</a:t>
            </a:r>
            <a:r>
              <a:rPr lang="en-US" dirty="0"/>
              <a:t> </a:t>
            </a:r>
            <a:br>
              <a:rPr lang="en-US" i="1" dirty="0"/>
            </a:br>
            <a:r>
              <a:rPr lang="en-US" i="1" dirty="0"/>
              <a:t>        </a:t>
            </a:r>
            <a:r>
              <a:rPr lang="en-US" b="1" dirty="0"/>
              <a:t>where  </a:t>
            </a:r>
            <a:r>
              <a:rPr lang="en-US" i="1" dirty="0" err="1"/>
              <a:t>student_ID</a:t>
            </a:r>
            <a:r>
              <a:rPr lang="en-US" b="1" dirty="0"/>
              <a:t>  </a:t>
            </a:r>
            <a:r>
              <a:rPr lang="en-US" dirty="0"/>
              <a:t>=</a:t>
            </a:r>
            <a:r>
              <a:rPr lang="en-US" b="1" dirty="0"/>
              <a:t> </a:t>
            </a:r>
            <a:r>
              <a:rPr lang="en-US" i="1" dirty="0" err="1"/>
              <a:t>takes_ID</a:t>
            </a:r>
            <a:endParaRPr lang="en-US" dirty="0"/>
          </a:p>
          <a:p>
            <a:pPr>
              <a:defRPr/>
            </a:pPr>
            <a:endParaRPr lang="en-US" i="1" dirty="0"/>
          </a:p>
          <a:p>
            <a:pPr indent="-365760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382662734"/>
      </p:ext>
    </p:extLst>
  </p:cSld>
  <p:clrMapOvr>
    <a:masterClrMapping/>
  </p:clrMapOvr>
  <p:transition spd="slow"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 Condition (Cont.)</a:t>
            </a:r>
            <a:endParaRPr lang="en-US" altLang="en-US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7170" name="Rectangle 3"/>
          <p:cNvSpPr>
            <a:spLocks noGrp="1" noChangeArrowheads="1"/>
          </p:cNvSpPr>
          <p:nvPr>
            <p:ph idx="1"/>
          </p:nvPr>
        </p:nvSpPr>
        <p:spPr>
          <a:xfrm>
            <a:off x="2292351" y="1093791"/>
            <a:ext cx="7700946" cy="4685218"/>
          </a:xfr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indent="-365760"/>
            <a:r>
              <a:rPr lang="en-US" dirty="0"/>
              <a:t>The  </a:t>
            </a:r>
            <a:r>
              <a:rPr lang="en-US" b="1" dirty="0"/>
              <a:t>on </a:t>
            </a:r>
            <a:r>
              <a:rPr lang="en-US" dirty="0"/>
              <a:t> condition allows a general predicate over the relations being joined.  </a:t>
            </a:r>
          </a:p>
          <a:p>
            <a:pPr indent="-365760"/>
            <a:r>
              <a:rPr lang="en-US" dirty="0"/>
              <a:t>This predicate is written like a </a:t>
            </a:r>
            <a:r>
              <a:rPr lang="en-US" b="1" dirty="0"/>
              <a:t>where</a:t>
            </a:r>
            <a:r>
              <a:rPr lang="en-US" dirty="0"/>
              <a:t> clause predicate except for the use of the keyword </a:t>
            </a:r>
            <a:r>
              <a:rPr lang="en-US" b="1" dirty="0"/>
              <a:t>on</a:t>
            </a:r>
            <a:r>
              <a:rPr lang="en-US" dirty="0"/>
              <a:t>.</a:t>
            </a:r>
          </a:p>
          <a:p>
            <a:pPr indent="-365760"/>
            <a:r>
              <a:rPr lang="en-US" dirty="0"/>
              <a:t>Query example</a:t>
            </a:r>
            <a:endParaRPr lang="en-US" i="1" dirty="0"/>
          </a:p>
          <a:p>
            <a:pPr>
              <a:buNone/>
              <a:defRPr/>
            </a:pPr>
            <a:r>
              <a:rPr lang="en-US" i="1" dirty="0"/>
              <a:t>        </a:t>
            </a:r>
            <a:r>
              <a:rPr lang="en-US" b="1" dirty="0"/>
              <a:t>select *</a:t>
            </a:r>
            <a:br>
              <a:rPr lang="en-US" i="1" dirty="0"/>
            </a:br>
            <a:r>
              <a:rPr lang="en-US" i="1" dirty="0"/>
              <a:t>   </a:t>
            </a:r>
            <a:r>
              <a:rPr lang="en-US" b="1" dirty="0"/>
              <a:t>from  </a:t>
            </a:r>
            <a:r>
              <a:rPr lang="en-US" i="1" dirty="0"/>
              <a:t>student </a:t>
            </a:r>
            <a:r>
              <a:rPr lang="en-US" b="1" dirty="0"/>
              <a:t>join </a:t>
            </a:r>
            <a:r>
              <a:rPr lang="en-US" i="1" dirty="0"/>
              <a:t>takes</a:t>
            </a:r>
            <a:r>
              <a:rPr lang="en-US" dirty="0"/>
              <a:t> </a:t>
            </a:r>
            <a:r>
              <a:rPr lang="en-US" b="1" dirty="0"/>
              <a:t>on </a:t>
            </a:r>
            <a:r>
              <a:rPr lang="en-US" i="1" dirty="0" err="1"/>
              <a:t>student_ID</a:t>
            </a:r>
            <a:r>
              <a:rPr lang="en-US" b="1" dirty="0"/>
              <a:t>  </a:t>
            </a:r>
            <a:r>
              <a:rPr lang="en-US" dirty="0"/>
              <a:t>=</a:t>
            </a:r>
            <a:r>
              <a:rPr lang="en-US" b="1" dirty="0"/>
              <a:t> </a:t>
            </a:r>
            <a:r>
              <a:rPr lang="en-US" i="1" dirty="0" err="1"/>
              <a:t>takes_ID</a:t>
            </a:r>
            <a:endParaRPr lang="en-US" i="1" dirty="0"/>
          </a:p>
          <a:p>
            <a:pPr lvl="1">
              <a:defRPr/>
            </a:pPr>
            <a:r>
              <a:rPr lang="en-US" dirty="0"/>
              <a:t>The </a:t>
            </a:r>
            <a:r>
              <a:rPr lang="en-US" b="1" dirty="0"/>
              <a:t>on</a:t>
            </a:r>
            <a:r>
              <a:rPr lang="en-US" dirty="0"/>
              <a:t> condition above specifies that a tuple from </a:t>
            </a:r>
            <a:r>
              <a:rPr lang="en-US" i="1" dirty="0"/>
              <a:t>student</a:t>
            </a:r>
            <a:r>
              <a:rPr lang="en-US" dirty="0"/>
              <a:t> matches a tuple from </a:t>
            </a:r>
            <a:r>
              <a:rPr lang="en-US" i="1" dirty="0"/>
              <a:t>takes</a:t>
            </a:r>
            <a:r>
              <a:rPr lang="en-US" dirty="0"/>
              <a:t> if their </a:t>
            </a:r>
            <a:r>
              <a:rPr lang="en-US" i="1" dirty="0"/>
              <a:t>ID</a:t>
            </a:r>
            <a:r>
              <a:rPr lang="en-US" dirty="0"/>
              <a:t> values are equal.</a:t>
            </a:r>
          </a:p>
          <a:p>
            <a:pPr>
              <a:defRPr/>
            </a:pPr>
            <a:r>
              <a:rPr lang="en-US" dirty="0"/>
              <a:t>Equivalent to:</a:t>
            </a:r>
          </a:p>
          <a:p>
            <a:pPr>
              <a:buNone/>
              <a:defRPr/>
            </a:pPr>
            <a:r>
              <a:rPr lang="en-US" b="1" dirty="0"/>
              <a:t>        select *</a:t>
            </a:r>
            <a:br>
              <a:rPr lang="en-US" i="1" dirty="0"/>
            </a:br>
            <a:r>
              <a:rPr lang="en-US" i="1" dirty="0"/>
              <a:t>   </a:t>
            </a:r>
            <a:r>
              <a:rPr lang="en-US" b="1" dirty="0"/>
              <a:t>from  </a:t>
            </a:r>
            <a:r>
              <a:rPr lang="en-US" i="1" dirty="0"/>
              <a:t>student , takes</a:t>
            </a:r>
            <a:r>
              <a:rPr lang="en-US" dirty="0"/>
              <a:t> </a:t>
            </a:r>
            <a:br>
              <a:rPr lang="en-US" i="1" dirty="0"/>
            </a:br>
            <a:r>
              <a:rPr lang="en-US" i="1" dirty="0"/>
              <a:t>   </a:t>
            </a:r>
            <a:r>
              <a:rPr lang="en-US" b="1" dirty="0"/>
              <a:t>where  </a:t>
            </a:r>
            <a:r>
              <a:rPr lang="en-US" i="1" dirty="0" err="1"/>
              <a:t>student_ID</a:t>
            </a:r>
            <a:r>
              <a:rPr lang="en-US" b="1" dirty="0"/>
              <a:t>  </a:t>
            </a:r>
            <a:r>
              <a:rPr lang="en-US" dirty="0"/>
              <a:t>=</a:t>
            </a:r>
            <a:r>
              <a:rPr lang="en-US" b="1" dirty="0"/>
              <a:t> </a:t>
            </a:r>
            <a:r>
              <a:rPr lang="en-US" i="1" dirty="0" err="1"/>
              <a:t>takes_ID</a:t>
            </a:r>
            <a:endParaRPr lang="en-US" dirty="0"/>
          </a:p>
          <a:p>
            <a:pPr indent="-365760"/>
            <a:endParaRPr lang="en-US" i="1" dirty="0"/>
          </a:p>
          <a:p>
            <a:pPr indent="-365760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798795141"/>
      </p:ext>
    </p:extLst>
  </p:cSld>
  <p:clrMapOvr>
    <a:masterClrMapping/>
  </p:clrMapOvr>
  <p:transition spd="slow"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Outer Join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70534"/>
            <a:ext cx="7570979" cy="3779419"/>
          </a:xfrm>
        </p:spPr>
        <p:txBody>
          <a:bodyPr/>
          <a:lstStyle/>
          <a:p>
            <a:r>
              <a:rPr lang="en-US" altLang="en-US" dirty="0"/>
              <a:t>An extension of the join operation that avoids loss of information.</a:t>
            </a:r>
          </a:p>
          <a:p>
            <a:r>
              <a:rPr lang="en-US" altLang="en-US" dirty="0"/>
              <a:t>Computes the join and then adds tuples form one relation that does not match tuples in the other relation to the result of the join. </a:t>
            </a:r>
          </a:p>
          <a:p>
            <a:r>
              <a:rPr lang="en-US" altLang="en-US" dirty="0"/>
              <a:t>Uses </a:t>
            </a:r>
            <a:r>
              <a:rPr lang="en-US" altLang="en-US" i="1" dirty="0"/>
              <a:t>null</a:t>
            </a:r>
            <a:r>
              <a:rPr lang="en-US" altLang="en-US" dirty="0"/>
              <a:t> values.</a:t>
            </a:r>
          </a:p>
          <a:p>
            <a:r>
              <a:rPr lang="en-US" altLang="en-US" dirty="0"/>
              <a:t>Three forms of outer join:</a:t>
            </a:r>
          </a:p>
          <a:p>
            <a:pPr lvl="1"/>
            <a:r>
              <a:rPr lang="en-US" altLang="en-US" dirty="0"/>
              <a:t>left outer join</a:t>
            </a:r>
          </a:p>
          <a:p>
            <a:pPr lvl="1"/>
            <a:r>
              <a:rPr lang="en-US" altLang="en-US" dirty="0"/>
              <a:t>right outer join</a:t>
            </a:r>
          </a:p>
          <a:p>
            <a:pPr lvl="1"/>
            <a:r>
              <a:rPr lang="en-US" altLang="en-US" dirty="0"/>
              <a:t>full outer join</a:t>
            </a:r>
          </a:p>
        </p:txBody>
      </p:sp>
    </p:spTree>
    <p:extLst>
      <p:ext uri="{BB962C8B-B14F-4D97-AF65-F5344CB8AC3E}">
        <p14:creationId xmlns:p14="http://schemas.microsoft.com/office/powerpoint/2010/main" val="305553860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Outer Join </a:t>
            </a:r>
            <a:r>
              <a:rPr lang="en-US" altLang="en-US" dirty="0">
                <a:ea typeface="+mj-ea"/>
              </a:rPr>
              <a:t>Examples</a:t>
            </a:r>
            <a:endParaRPr lang="en-US" dirty="0">
              <a:ea typeface="+mj-ea"/>
            </a:endParaRP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70533"/>
            <a:ext cx="7750843" cy="4876800"/>
          </a:xfrm>
        </p:spPr>
        <p:txBody>
          <a:bodyPr/>
          <a:lstStyle/>
          <a:p>
            <a:r>
              <a:rPr lang="en-US" altLang="en-US" dirty="0"/>
              <a:t>Relation </a:t>
            </a:r>
            <a:r>
              <a:rPr lang="en-US" altLang="en-US" i="1" dirty="0"/>
              <a:t>course</a:t>
            </a:r>
          </a:p>
          <a:p>
            <a:endParaRPr lang="en-US" altLang="en-US" i="1" dirty="0"/>
          </a:p>
          <a:p>
            <a:endParaRPr lang="en-US" altLang="en-US" i="1" dirty="0"/>
          </a:p>
          <a:p>
            <a:pPr>
              <a:buNone/>
            </a:pPr>
            <a:endParaRPr lang="en-US" altLang="en-US" i="1" dirty="0"/>
          </a:p>
          <a:p>
            <a:pPr>
              <a:buNone/>
            </a:pPr>
            <a:endParaRPr lang="en-US" altLang="en-US" i="1" dirty="0"/>
          </a:p>
          <a:p>
            <a:r>
              <a:rPr lang="en-US" altLang="en-US" dirty="0"/>
              <a:t>Relation </a:t>
            </a:r>
            <a:r>
              <a:rPr lang="en-US" altLang="en-US" i="1" dirty="0" err="1"/>
              <a:t>prereq</a:t>
            </a:r>
            <a:endParaRPr lang="en-US" altLang="en-US" dirty="0"/>
          </a:p>
          <a:p>
            <a:endParaRPr lang="en-US" altLang="en-US" i="1" dirty="0"/>
          </a:p>
          <a:p>
            <a:endParaRPr lang="en-US" altLang="en-US" i="1" dirty="0"/>
          </a:p>
          <a:p>
            <a:endParaRPr lang="en-US" altLang="en-US" i="1" dirty="0"/>
          </a:p>
          <a:p>
            <a:endParaRPr lang="en-US" altLang="en-US" i="1" dirty="0"/>
          </a:p>
          <a:p>
            <a:r>
              <a:rPr lang="en-US" altLang="en-US" dirty="0"/>
              <a:t>Observe that </a:t>
            </a:r>
          </a:p>
          <a:p>
            <a:pPr>
              <a:buClr>
                <a:schemeClr val="tx2"/>
              </a:buClr>
              <a:buNone/>
            </a:pPr>
            <a:r>
              <a:rPr lang="en-US" altLang="en-US" i="1" dirty="0"/>
              <a:t>              course </a:t>
            </a:r>
            <a:r>
              <a:rPr lang="en-US" altLang="en-US" dirty="0"/>
              <a:t>information is missing CS-437</a:t>
            </a:r>
          </a:p>
          <a:p>
            <a:pPr>
              <a:buClr>
                <a:schemeClr val="tx2"/>
              </a:buClr>
              <a:buNone/>
            </a:pPr>
            <a:r>
              <a:rPr lang="en-US" altLang="en-US" i="1" dirty="0"/>
              <a:t>              </a:t>
            </a:r>
            <a:r>
              <a:rPr lang="en-US" altLang="en-US" i="1" dirty="0" err="1"/>
              <a:t>prereq</a:t>
            </a:r>
            <a:r>
              <a:rPr lang="en-US" altLang="en-US" i="1" dirty="0"/>
              <a:t> </a:t>
            </a:r>
            <a:r>
              <a:rPr lang="en-US" altLang="en-US" dirty="0"/>
              <a:t>information is missing CS-315</a:t>
            </a:r>
          </a:p>
          <a:p>
            <a:pPr>
              <a:buClr>
                <a:schemeClr val="tx2"/>
              </a:buClr>
              <a:buNone/>
            </a:pPr>
            <a:r>
              <a:rPr lang="en-US" altLang="en-US" sz="800" dirty="0"/>
              <a:t> </a:t>
            </a:r>
          </a:p>
          <a:p>
            <a:r>
              <a:rPr lang="en-US" altLang="en-US" i="1" dirty="0"/>
              <a:t>  </a:t>
            </a:r>
            <a:r>
              <a:rPr lang="en-US" altLang="en-US" sz="2000" i="1" dirty="0"/>
              <a:t>x</a:t>
            </a:r>
            <a:endParaRPr lang="en-US" altLang="en-US" sz="2000" dirty="0"/>
          </a:p>
          <a:p>
            <a:endParaRPr lang="en-US" altLang="en-US" sz="2000" dirty="0"/>
          </a:p>
        </p:txBody>
      </p:sp>
      <p:pic>
        <p:nvPicPr>
          <p:cNvPr id="4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7744" y="1658113"/>
            <a:ext cx="3745294" cy="10605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2817" y="3401569"/>
            <a:ext cx="1929043" cy="10693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498372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4105F3A-51C4-6647-9D86-7EE5EC80BF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3794" name="Rectangle 7">
            <a:extLst>
              <a:ext uri="{FF2B5EF4-FFF2-40B4-BE49-F238E27FC236}">
                <a16:creationId xmlns:a16="http://schemas.microsoft.com/office/drawing/2014/main" id="{2D8A47D8-DB33-E34B-A433-FC79FD290E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"/>
            <a:ext cx="907838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Logical – Physical – Conceptual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C9306B-77CF-0642-A169-30EED6284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33797" name="Picture 10">
            <a:extLst>
              <a:ext uri="{FF2B5EF4-FFF2-40B4-BE49-F238E27FC236}">
                <a16:creationId xmlns:a16="http://schemas.microsoft.com/office/drawing/2014/main" id="{394CC7E9-BC31-9C40-9A4D-8B84424E0D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8" name="TextBox 11">
            <a:extLst>
              <a:ext uri="{FF2B5EF4-FFF2-40B4-BE49-F238E27FC236}">
                <a16:creationId xmlns:a16="http://schemas.microsoft.com/office/drawing/2014/main" id="{55FB4359-791D-5B40-928C-C62BDB0296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3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06B2ECF5-3358-634A-8C5D-6E0FBC4218E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l" defTabSz="914400" rtl="0" eaLnBrk="1" fontAlgn="auto" latinLnBrk="0" hangingPunct="1">
                <a:lnSpc>
                  <a:spcPts val="32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9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W4111_02_S20:  Introduction to Databases -- Lecture  3,4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492267-D314-C749-94D8-BBD5C9209F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055" y="1151082"/>
            <a:ext cx="4918364" cy="273242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C634888-9D34-A843-AFD4-4B0D4E7D25F9}"/>
              </a:ext>
            </a:extLst>
          </p:cNvPr>
          <p:cNvSpPr/>
          <p:nvPr/>
        </p:nvSpPr>
        <p:spPr>
          <a:xfrm>
            <a:off x="90054" y="854584"/>
            <a:ext cx="6096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>
                <a:hlinkClick r:id="rId5"/>
              </a:rPr>
              <a:t>https://ehikioya.com/conceptual-logical-physical-database-modeling/</a:t>
            </a:r>
            <a:endParaRPr lang="en-US" sz="1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6503C6-6508-8345-AFB9-63D9945109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59581" y="3527255"/>
            <a:ext cx="6213764" cy="26713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E69B874-806A-DA46-A890-84582F5C19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05888" y="596714"/>
            <a:ext cx="4121150" cy="273403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E448543-9DE7-0148-8019-A0AB80E962E6}"/>
              </a:ext>
            </a:extLst>
          </p:cNvPr>
          <p:cNvSpPr/>
          <p:nvPr/>
        </p:nvSpPr>
        <p:spPr>
          <a:xfrm>
            <a:off x="6726671" y="3225769"/>
            <a:ext cx="453707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hlinkClick r:id="rId8"/>
              </a:rPr>
              <a:t>https://www.1keydata.com/datawarehousing/data-modeling-levels.html</a:t>
            </a:r>
            <a:endParaRPr lang="en-US" sz="11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E03A380-ED33-9B4E-9F94-CB8E4D30001E}"/>
              </a:ext>
            </a:extLst>
          </p:cNvPr>
          <p:cNvSpPr/>
          <p:nvPr/>
        </p:nvSpPr>
        <p:spPr>
          <a:xfrm>
            <a:off x="6331527" y="5976859"/>
            <a:ext cx="453707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hlinkClick r:id="rId8"/>
              </a:rPr>
              <a:t>https://www.1keydata.com/datawarehousing/data-modeling-levels.html</a:t>
            </a:r>
            <a:endParaRPr lang="en-US" sz="1100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2416073D-DA6F-D749-9047-55F316B07E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799" y="4021282"/>
            <a:ext cx="5354781" cy="2239818"/>
          </a:xfrm>
        </p:spPr>
        <p:txBody>
          <a:bodyPr>
            <a:noAutofit/>
          </a:bodyPr>
          <a:lstStyle/>
          <a:p>
            <a:r>
              <a:rPr lang="en-US" sz="2000" dirty="0"/>
              <a:t>It is easy to get carried away with modeling.</a:t>
            </a:r>
            <a:br>
              <a:rPr lang="en-US" sz="2000" dirty="0"/>
            </a:br>
            <a:r>
              <a:rPr lang="en-US" sz="2000" dirty="0"/>
              <a:t>You can spend all your time modeling and </a:t>
            </a:r>
            <a:br>
              <a:rPr lang="en-US" sz="2000" dirty="0"/>
            </a:br>
            <a:r>
              <a:rPr lang="en-US" sz="2000" dirty="0"/>
              <a:t>not actually build the schema.</a:t>
            </a:r>
          </a:p>
          <a:p>
            <a:r>
              <a:rPr lang="en-US" sz="2000" dirty="0"/>
              <a:t>We will use the approaches in class.</a:t>
            </a:r>
          </a:p>
          <a:p>
            <a:r>
              <a:rPr lang="en-US" sz="2000" dirty="0"/>
              <a:t>Mostly to understand concepts and patterns.</a:t>
            </a:r>
          </a:p>
          <a:p>
            <a:pPr lvl="1"/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78497201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Left Outer Join</a:t>
            </a:r>
            <a:endParaRPr lang="en-US" dirty="0">
              <a:ea typeface="+mj-ea"/>
            </a:endParaRP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70533"/>
            <a:ext cx="7750843" cy="4876800"/>
          </a:xfrm>
        </p:spPr>
        <p:txBody>
          <a:bodyPr/>
          <a:lstStyle/>
          <a:p>
            <a:r>
              <a:rPr lang="en-US" altLang="en-US" i="1" dirty="0"/>
              <a:t>course</a:t>
            </a:r>
            <a:r>
              <a:rPr lang="en-US" altLang="en-US" dirty="0"/>
              <a:t> </a:t>
            </a:r>
            <a:r>
              <a:rPr lang="en-US" altLang="en-US" b="1" dirty="0"/>
              <a:t>natural left outer join</a:t>
            </a:r>
            <a:r>
              <a:rPr lang="en-US" altLang="en-US" dirty="0"/>
              <a:t> </a:t>
            </a:r>
            <a:r>
              <a:rPr lang="en-US" altLang="en-US" i="1" dirty="0" err="1"/>
              <a:t>prereq</a:t>
            </a:r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pPr marL="342900" lvl="1" indent="-342900">
              <a:buClr>
                <a:srgbClr val="002060"/>
              </a:buClr>
              <a:buFont typeface="Wingdings" panose="05000000000000000000" pitchFamily="2" charset="2"/>
              <a:buChar char="§"/>
            </a:pPr>
            <a:r>
              <a:rPr lang="en-US" altLang="en-US" dirty="0"/>
              <a:t>In relational algebra:   </a:t>
            </a:r>
            <a:r>
              <a:rPr lang="en-US" altLang="en-US" i="1" dirty="0"/>
              <a:t>course </a:t>
            </a:r>
            <a:r>
              <a:rPr lang="en-US" altLang="en-US" b="1" dirty="0"/>
              <a:t>⟕</a:t>
            </a:r>
            <a:r>
              <a:rPr lang="en-US" altLang="en-US" dirty="0"/>
              <a:t> </a:t>
            </a:r>
            <a:r>
              <a:rPr lang="en-US" altLang="en-US" i="1" dirty="0" err="1"/>
              <a:t>prereq</a:t>
            </a:r>
            <a:endParaRPr lang="en-US" altLang="en-US" dirty="0"/>
          </a:p>
          <a:p>
            <a:pPr>
              <a:buNone/>
            </a:pPr>
            <a:endParaRPr lang="en-US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5952" y="1802616"/>
            <a:ext cx="5316318" cy="1207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9471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Right Outer Join</a:t>
            </a:r>
            <a:endParaRPr lang="en-US" dirty="0">
              <a:ea typeface="+mj-ea"/>
            </a:endParaRP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70533"/>
            <a:ext cx="7750843" cy="4876800"/>
          </a:xfrm>
        </p:spPr>
        <p:txBody>
          <a:bodyPr/>
          <a:lstStyle/>
          <a:p>
            <a:r>
              <a:rPr lang="en-US" altLang="en-US" i="1" dirty="0"/>
              <a:t>course</a:t>
            </a:r>
            <a:r>
              <a:rPr lang="en-US" altLang="en-US" dirty="0"/>
              <a:t> </a:t>
            </a:r>
            <a:r>
              <a:rPr lang="en-US" altLang="en-US" b="1" dirty="0"/>
              <a:t>natural right outer join</a:t>
            </a:r>
            <a:r>
              <a:rPr lang="en-US" altLang="en-US" dirty="0"/>
              <a:t> </a:t>
            </a:r>
            <a:r>
              <a:rPr lang="en-US" altLang="en-US" i="1" dirty="0" err="1"/>
              <a:t>prereq</a:t>
            </a:r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pPr marL="342900" lvl="1" indent="-342900">
              <a:buClr>
                <a:srgbClr val="002060"/>
              </a:buClr>
              <a:buFont typeface="Wingdings" panose="05000000000000000000" pitchFamily="2" charset="2"/>
              <a:buChar char="§"/>
            </a:pPr>
            <a:r>
              <a:rPr lang="en-US" altLang="en-US" dirty="0"/>
              <a:t>In relational algebra:   </a:t>
            </a:r>
            <a:r>
              <a:rPr lang="en-US" altLang="en-US" i="1" dirty="0"/>
              <a:t>course </a:t>
            </a:r>
            <a:r>
              <a:rPr lang="en-IN" b="1" dirty="0">
                <a:cs typeface="Times New Roman" panose="02020603050405020304" pitchFamily="18" charset="0"/>
              </a:rPr>
              <a:t>⟖</a:t>
            </a:r>
            <a:r>
              <a:rPr lang="en-IN" dirty="0"/>
              <a:t> </a:t>
            </a:r>
            <a:r>
              <a:rPr lang="en-US" altLang="en-US" i="1" dirty="0" err="1"/>
              <a:t>prereq</a:t>
            </a:r>
            <a:endParaRPr lang="en-US" altLang="en-US" dirty="0"/>
          </a:p>
          <a:p>
            <a:pPr>
              <a:buNone/>
            </a:pPr>
            <a:endParaRPr lang="en-US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2344" y="1785906"/>
            <a:ext cx="5444073" cy="1236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89708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Full Outer Join</a:t>
            </a:r>
            <a:endParaRPr lang="en-US" dirty="0">
              <a:ea typeface="+mj-ea"/>
            </a:endParaRP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70533"/>
            <a:ext cx="7750843" cy="4876800"/>
          </a:xfrm>
        </p:spPr>
        <p:txBody>
          <a:bodyPr/>
          <a:lstStyle/>
          <a:p>
            <a:r>
              <a:rPr lang="en-US" altLang="en-US" i="1" dirty="0"/>
              <a:t>course</a:t>
            </a:r>
            <a:r>
              <a:rPr lang="en-US" altLang="en-US" dirty="0"/>
              <a:t> </a:t>
            </a:r>
            <a:r>
              <a:rPr lang="en-US" altLang="en-US" b="1" dirty="0">
                <a:solidFill>
                  <a:srgbClr val="002060"/>
                </a:solidFill>
              </a:rPr>
              <a:t>natural full outer join</a:t>
            </a:r>
            <a:r>
              <a:rPr lang="en-US" altLang="en-US" dirty="0">
                <a:solidFill>
                  <a:srgbClr val="002060"/>
                </a:solidFill>
              </a:rPr>
              <a:t> </a:t>
            </a:r>
            <a:r>
              <a:rPr lang="en-US" altLang="en-US" i="1" dirty="0" err="1"/>
              <a:t>prereq</a:t>
            </a:r>
            <a:endParaRPr lang="en-US" altLang="en-US" i="1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pPr>
              <a:buNone/>
            </a:pPr>
            <a:endParaRPr lang="en-US" altLang="en-US" dirty="0"/>
          </a:p>
          <a:p>
            <a:r>
              <a:rPr lang="en-US" altLang="en-US" dirty="0"/>
              <a:t>In relational algebra:   </a:t>
            </a:r>
            <a:r>
              <a:rPr lang="en-US" altLang="en-US" i="1" dirty="0"/>
              <a:t>course </a:t>
            </a:r>
            <a:r>
              <a:rPr lang="en-IN" b="1" dirty="0"/>
              <a:t>⟗</a:t>
            </a:r>
            <a:r>
              <a:rPr lang="en-US" altLang="en-US" dirty="0"/>
              <a:t> </a:t>
            </a:r>
            <a:r>
              <a:rPr lang="en-US" altLang="en-US" i="1" dirty="0" err="1"/>
              <a:t>prereq</a:t>
            </a:r>
            <a:endParaRPr lang="en-US" altLang="en-US" i="1" dirty="0"/>
          </a:p>
          <a:p>
            <a:endParaRPr lang="en-US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4550" y="1698292"/>
            <a:ext cx="5046366" cy="1381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74500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6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Joined Types and Conditions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2" y="1106488"/>
            <a:ext cx="7436865" cy="2246312"/>
          </a:xfrm>
        </p:spPr>
        <p:txBody>
          <a:bodyPr/>
          <a:lstStyle/>
          <a:p>
            <a:r>
              <a:rPr lang="en-US" altLang="en-US" b="1" dirty="0">
                <a:solidFill>
                  <a:srgbClr val="002060"/>
                </a:solidFill>
              </a:rPr>
              <a:t>Join operations</a:t>
            </a:r>
            <a:r>
              <a:rPr lang="en-US" altLang="en-US" dirty="0">
                <a:solidFill>
                  <a:srgbClr val="002060"/>
                </a:solidFill>
              </a:rPr>
              <a:t> </a:t>
            </a:r>
            <a:r>
              <a:rPr lang="en-US" altLang="en-US" dirty="0"/>
              <a:t>take two relations and return as a result another relation.</a:t>
            </a:r>
          </a:p>
          <a:p>
            <a:r>
              <a:rPr lang="en-US" altLang="en-US" dirty="0"/>
              <a:t>These additional operations are typically used as subquery expressions in the </a:t>
            </a:r>
            <a:r>
              <a:rPr lang="en-US" altLang="en-US" b="1" dirty="0"/>
              <a:t>from </a:t>
            </a:r>
            <a:r>
              <a:rPr lang="en-US" altLang="en-US" dirty="0"/>
              <a:t>clause</a:t>
            </a:r>
          </a:p>
          <a:p>
            <a:r>
              <a:rPr lang="en-US" altLang="en-US" b="1" dirty="0">
                <a:solidFill>
                  <a:srgbClr val="002060"/>
                </a:solidFill>
              </a:rPr>
              <a:t>Join condition</a:t>
            </a:r>
            <a:r>
              <a:rPr lang="en-US" altLang="en-US" dirty="0">
                <a:solidFill>
                  <a:srgbClr val="002060"/>
                </a:solidFill>
              </a:rPr>
              <a:t> </a:t>
            </a:r>
            <a:r>
              <a:rPr lang="en-US" altLang="en-US" dirty="0"/>
              <a:t>– defines which tuples in the two relations match.</a:t>
            </a:r>
          </a:p>
          <a:p>
            <a:r>
              <a:rPr lang="en-US" altLang="en-US" b="1" dirty="0">
                <a:solidFill>
                  <a:srgbClr val="002060"/>
                </a:solidFill>
              </a:rPr>
              <a:t>Join type</a:t>
            </a:r>
            <a:r>
              <a:rPr lang="en-US" altLang="en-US" dirty="0">
                <a:solidFill>
                  <a:srgbClr val="002060"/>
                </a:solidFill>
              </a:rPr>
              <a:t> </a:t>
            </a:r>
            <a:r>
              <a:rPr lang="en-US" altLang="en-US" dirty="0"/>
              <a:t>– defines how tuples in each relation that do not match any tuple in the other relation (based on the join condition) are treated.</a:t>
            </a:r>
          </a:p>
        </p:txBody>
      </p:sp>
      <p:pic>
        <p:nvPicPr>
          <p:cNvPr id="1026" name="Picture 2" descr="C:\Users\as668\Desktop\4_07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130336" y="3438144"/>
            <a:ext cx="4840315" cy="136678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5275399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Joined Relations – Examples</a:t>
            </a:r>
            <a:endParaRPr lang="en-US" dirty="0">
              <a:ea typeface="+mj-ea"/>
            </a:endParaRP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70533"/>
            <a:ext cx="7750843" cy="4876800"/>
          </a:xfrm>
        </p:spPr>
        <p:txBody>
          <a:bodyPr/>
          <a:lstStyle/>
          <a:p>
            <a:r>
              <a:rPr lang="en-US" altLang="en-US" i="1" dirty="0"/>
              <a:t>course</a:t>
            </a:r>
            <a:r>
              <a:rPr lang="en-US" altLang="en-US" b="1" dirty="0"/>
              <a:t> natural right outer join </a:t>
            </a:r>
            <a:r>
              <a:rPr lang="en-US" altLang="en-US" i="1" dirty="0" err="1"/>
              <a:t>prereq</a:t>
            </a:r>
            <a:endParaRPr lang="en-US" altLang="en-US" b="1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pPr>
              <a:buNone/>
            </a:pPr>
            <a:endParaRPr lang="en-US" altLang="en-US" dirty="0"/>
          </a:p>
          <a:p>
            <a:r>
              <a:rPr lang="en-US" altLang="en-US" i="1" dirty="0"/>
              <a:t>course</a:t>
            </a:r>
            <a:r>
              <a:rPr lang="en-US" altLang="en-US" b="1" dirty="0"/>
              <a:t> full outer join </a:t>
            </a:r>
            <a:r>
              <a:rPr lang="en-US" altLang="en-US" i="1" dirty="0" err="1"/>
              <a:t>prereq</a:t>
            </a:r>
            <a:r>
              <a:rPr lang="en-US" altLang="en-US" i="1" dirty="0"/>
              <a:t> </a:t>
            </a:r>
            <a:r>
              <a:rPr lang="en-US" altLang="en-US" b="1" dirty="0"/>
              <a:t>using </a:t>
            </a:r>
            <a:r>
              <a:rPr lang="en-US" altLang="en-US" dirty="0"/>
              <a:t>(</a:t>
            </a:r>
            <a:r>
              <a:rPr lang="en-US" altLang="en-US" i="1" dirty="0" err="1"/>
              <a:t>course_id</a:t>
            </a:r>
            <a:r>
              <a:rPr lang="en-US" altLang="en-US" dirty="0"/>
              <a:t>)</a:t>
            </a:r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3360" y="1653927"/>
            <a:ext cx="4739672" cy="113516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8704" y="3448857"/>
            <a:ext cx="4464092" cy="1289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69783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Joined Relations – Examples </a:t>
            </a:r>
            <a:endParaRPr lang="en-US" dirty="0">
              <a:ea typeface="+mj-ea"/>
            </a:endParaRP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70533"/>
            <a:ext cx="7750843" cy="4876800"/>
          </a:xfrm>
        </p:spPr>
        <p:txBody>
          <a:bodyPr/>
          <a:lstStyle/>
          <a:p>
            <a:r>
              <a:rPr lang="en-US" altLang="en-US" i="1" dirty="0"/>
              <a:t>course </a:t>
            </a:r>
            <a:r>
              <a:rPr lang="en-US" altLang="en-US" b="1" dirty="0"/>
              <a:t>inner join </a:t>
            </a:r>
            <a:r>
              <a:rPr lang="en-US" altLang="en-US" i="1" dirty="0" err="1"/>
              <a:t>prereq</a:t>
            </a:r>
            <a:r>
              <a:rPr lang="en-US" altLang="en-US" i="1" dirty="0"/>
              <a:t> </a:t>
            </a:r>
            <a:r>
              <a:rPr lang="en-US" altLang="en-US" b="1" dirty="0"/>
              <a:t>on</a:t>
            </a:r>
            <a:br>
              <a:rPr lang="en-US" altLang="en-US" b="1" dirty="0"/>
            </a:br>
            <a:r>
              <a:rPr lang="en-US" altLang="en-US" i="1" dirty="0" err="1"/>
              <a:t>course.course_id</a:t>
            </a:r>
            <a:r>
              <a:rPr lang="en-US" altLang="en-US" i="1" dirty="0"/>
              <a:t> = </a:t>
            </a:r>
            <a:r>
              <a:rPr lang="en-US" altLang="en-US" i="1" dirty="0" err="1"/>
              <a:t>prereq.course_id</a:t>
            </a:r>
            <a:endParaRPr lang="en-US" altLang="en-US" i="1" dirty="0"/>
          </a:p>
          <a:p>
            <a:endParaRPr lang="en-US" altLang="en-US" dirty="0"/>
          </a:p>
          <a:p>
            <a:endParaRPr lang="en-US" altLang="en-US" dirty="0"/>
          </a:p>
          <a:p>
            <a:pPr>
              <a:buNone/>
            </a:pPr>
            <a:endParaRPr lang="en-US" altLang="en-US" dirty="0"/>
          </a:p>
          <a:p>
            <a:r>
              <a:rPr lang="en-US" altLang="en-US" dirty="0"/>
              <a:t>What is the difference between the above, and a natural join? </a:t>
            </a:r>
          </a:p>
          <a:p>
            <a:r>
              <a:rPr lang="en-US" altLang="en-US" i="1" dirty="0"/>
              <a:t>course </a:t>
            </a:r>
            <a:r>
              <a:rPr lang="en-US" altLang="en-US" b="1" dirty="0"/>
              <a:t>left outer join</a:t>
            </a:r>
            <a:r>
              <a:rPr lang="en-US" altLang="en-US" i="1" dirty="0"/>
              <a:t> </a:t>
            </a:r>
            <a:r>
              <a:rPr lang="en-US" altLang="en-US" i="1" dirty="0" err="1"/>
              <a:t>prereq</a:t>
            </a:r>
            <a:r>
              <a:rPr lang="en-US" altLang="en-US" i="1" dirty="0"/>
              <a:t> </a:t>
            </a:r>
            <a:r>
              <a:rPr lang="en-US" altLang="en-US" b="1" dirty="0"/>
              <a:t>on</a:t>
            </a:r>
            <a:br>
              <a:rPr lang="en-US" altLang="en-US" i="1" dirty="0"/>
            </a:br>
            <a:r>
              <a:rPr lang="en-US" altLang="en-US" i="1" dirty="0" err="1"/>
              <a:t>course.course_id</a:t>
            </a:r>
            <a:r>
              <a:rPr lang="en-US" altLang="en-US" i="1" dirty="0"/>
              <a:t> = </a:t>
            </a:r>
            <a:r>
              <a:rPr lang="en-US" altLang="en-US" i="1" dirty="0" err="1"/>
              <a:t>prereq.course_id</a:t>
            </a:r>
            <a:endParaRPr lang="en-US" altLang="en-US" i="1" dirty="0"/>
          </a:p>
          <a:p>
            <a:pPr>
              <a:buNone/>
            </a:pPr>
            <a:r>
              <a:rPr lang="en-US" altLang="en-US" dirty="0"/>
              <a:t>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8062" y="1922405"/>
            <a:ext cx="5524216" cy="8289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7600" y="4093626"/>
            <a:ext cx="5483156" cy="1028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5939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Joined Relations – Examples</a:t>
            </a:r>
            <a:endParaRPr lang="en-US" dirty="0">
              <a:ea typeface="+mj-ea"/>
            </a:endParaRP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70533"/>
            <a:ext cx="7750843" cy="4876800"/>
          </a:xfrm>
        </p:spPr>
        <p:txBody>
          <a:bodyPr/>
          <a:lstStyle/>
          <a:p>
            <a:r>
              <a:rPr lang="en-US" altLang="en-US" i="1" dirty="0"/>
              <a:t>course</a:t>
            </a:r>
            <a:r>
              <a:rPr lang="en-US" altLang="en-US" b="1" dirty="0"/>
              <a:t> natural right outer join </a:t>
            </a:r>
            <a:r>
              <a:rPr lang="en-US" altLang="en-US" i="1" dirty="0" err="1"/>
              <a:t>prereq</a:t>
            </a:r>
            <a:endParaRPr lang="en-US" altLang="en-US" b="1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pPr>
              <a:buNone/>
            </a:pPr>
            <a:endParaRPr lang="en-US" altLang="en-US" dirty="0"/>
          </a:p>
          <a:p>
            <a:r>
              <a:rPr lang="en-US" altLang="en-US" i="1" dirty="0"/>
              <a:t>course</a:t>
            </a:r>
            <a:r>
              <a:rPr lang="en-US" altLang="en-US" b="1" dirty="0"/>
              <a:t> full outer join </a:t>
            </a:r>
            <a:r>
              <a:rPr lang="en-US" altLang="en-US" i="1" dirty="0" err="1"/>
              <a:t>prereq</a:t>
            </a:r>
            <a:r>
              <a:rPr lang="en-US" altLang="en-US" i="1" dirty="0"/>
              <a:t> </a:t>
            </a:r>
            <a:r>
              <a:rPr lang="en-US" altLang="en-US" b="1" dirty="0"/>
              <a:t>using </a:t>
            </a:r>
            <a:r>
              <a:rPr lang="en-US" altLang="en-US" dirty="0"/>
              <a:t>(</a:t>
            </a:r>
            <a:r>
              <a:rPr lang="en-US" altLang="en-US" i="1" dirty="0" err="1"/>
              <a:t>course_id</a:t>
            </a:r>
            <a:r>
              <a:rPr lang="en-US" altLang="en-US" dirty="0"/>
              <a:t>)</a:t>
            </a:r>
          </a:p>
          <a:p>
            <a:endParaRPr lang="en-US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6784" y="1656430"/>
            <a:ext cx="4761572" cy="11404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8704" y="3533027"/>
            <a:ext cx="4531990" cy="1308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6059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db-5-grey">
  <a:themeElements>
    <a:clrScheme name="">
      <a:dk1>
        <a:srgbClr val="000000"/>
      </a:dk1>
      <a:lt1>
        <a:srgbClr val="CCECFF"/>
      </a:lt1>
      <a:dk2>
        <a:srgbClr val="CC3300"/>
      </a:dk2>
      <a:lt2>
        <a:srgbClr val="666699"/>
      </a:lt2>
      <a:accent1>
        <a:srgbClr val="FFFFFF"/>
      </a:accent1>
      <a:accent2>
        <a:srgbClr val="CCCC00"/>
      </a:accent2>
      <a:accent3>
        <a:srgbClr val="E2F4FF"/>
      </a:accent3>
      <a:accent4>
        <a:srgbClr val="000000"/>
      </a:accent4>
      <a:accent5>
        <a:srgbClr val="FFFFFF"/>
      </a:accent5>
      <a:accent6>
        <a:srgbClr val="B9B900"/>
      </a:accent6>
      <a:hlink>
        <a:srgbClr val="FF9900"/>
      </a:hlink>
      <a:folHlink>
        <a:srgbClr val="FF9933"/>
      </a:folHlink>
    </a:clrScheme>
    <a:fontScheme name="2_db-5-grey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lnDef>
  </a:objectDefaults>
  <a:extraClrSchemeLst>
    <a:extraClrScheme>
      <a:clrScheme name="2_db-5-grey 1">
        <a:dk1>
          <a:srgbClr val="333333"/>
        </a:dk1>
        <a:lt1>
          <a:srgbClr val="A9BDA9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D1DBD1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2">
        <a:dk1>
          <a:srgbClr val="333333"/>
        </a:dk1>
        <a:lt1>
          <a:srgbClr val="FFFFFF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FFFFFF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37373"/>
        </a:accent6>
        <a:hlink>
          <a:srgbClr val="B2B2B2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3_db-5-grey">
  <a:themeElements>
    <a:clrScheme name="">
      <a:dk1>
        <a:srgbClr val="000000"/>
      </a:dk1>
      <a:lt1>
        <a:srgbClr val="CCECFF"/>
      </a:lt1>
      <a:dk2>
        <a:srgbClr val="CC3300"/>
      </a:dk2>
      <a:lt2>
        <a:srgbClr val="666699"/>
      </a:lt2>
      <a:accent1>
        <a:srgbClr val="FFFFFF"/>
      </a:accent1>
      <a:accent2>
        <a:srgbClr val="CCCC00"/>
      </a:accent2>
      <a:accent3>
        <a:srgbClr val="E2F4FF"/>
      </a:accent3>
      <a:accent4>
        <a:srgbClr val="000000"/>
      </a:accent4>
      <a:accent5>
        <a:srgbClr val="FFFFFF"/>
      </a:accent5>
      <a:accent6>
        <a:srgbClr val="B9B900"/>
      </a:accent6>
      <a:hlink>
        <a:srgbClr val="FF9900"/>
      </a:hlink>
      <a:folHlink>
        <a:srgbClr val="FF9933"/>
      </a:folHlink>
    </a:clrScheme>
    <a:fontScheme name="2_db-5-grey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lnDef>
  </a:objectDefaults>
  <a:extraClrSchemeLst>
    <a:extraClrScheme>
      <a:clrScheme name="2_db-5-grey 1">
        <a:dk1>
          <a:srgbClr val="333333"/>
        </a:dk1>
        <a:lt1>
          <a:srgbClr val="A9BDA9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D1DBD1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2">
        <a:dk1>
          <a:srgbClr val="333333"/>
        </a:dk1>
        <a:lt1>
          <a:srgbClr val="FFFFFF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FFFFFF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37373"/>
        </a:accent6>
        <a:hlink>
          <a:srgbClr val="B2B2B2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4_db-5-grey">
  <a:themeElements>
    <a:clrScheme name="">
      <a:dk1>
        <a:srgbClr val="000000"/>
      </a:dk1>
      <a:lt1>
        <a:srgbClr val="CCECFF"/>
      </a:lt1>
      <a:dk2>
        <a:srgbClr val="CC3300"/>
      </a:dk2>
      <a:lt2>
        <a:srgbClr val="666699"/>
      </a:lt2>
      <a:accent1>
        <a:srgbClr val="FFFFFF"/>
      </a:accent1>
      <a:accent2>
        <a:srgbClr val="CCCC00"/>
      </a:accent2>
      <a:accent3>
        <a:srgbClr val="E2F4FF"/>
      </a:accent3>
      <a:accent4>
        <a:srgbClr val="000000"/>
      </a:accent4>
      <a:accent5>
        <a:srgbClr val="FFFFFF"/>
      </a:accent5>
      <a:accent6>
        <a:srgbClr val="B9B900"/>
      </a:accent6>
      <a:hlink>
        <a:srgbClr val="FF9900"/>
      </a:hlink>
      <a:folHlink>
        <a:srgbClr val="FF9933"/>
      </a:folHlink>
    </a:clrScheme>
    <a:fontScheme name="2_db-5-grey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lnDef>
  </a:objectDefaults>
  <a:extraClrSchemeLst>
    <a:extraClrScheme>
      <a:clrScheme name="2_db-5-grey 1">
        <a:dk1>
          <a:srgbClr val="333333"/>
        </a:dk1>
        <a:lt1>
          <a:srgbClr val="A9BDA9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D1DBD1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2">
        <a:dk1>
          <a:srgbClr val="333333"/>
        </a:dk1>
        <a:lt1>
          <a:srgbClr val="FFFFFF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FFFFFF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37373"/>
        </a:accent6>
        <a:hlink>
          <a:srgbClr val="B2B2B2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14310</TotalTime>
  <Words>5959</Words>
  <Application>Microsoft Macintosh PowerPoint</Application>
  <PresentationFormat>Widescreen</PresentationFormat>
  <Paragraphs>726</Paragraphs>
  <Slides>96</Slides>
  <Notes>95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96</vt:i4>
      </vt:variant>
    </vt:vector>
  </HeadingPairs>
  <TitlesOfParts>
    <vt:vector size="110" baseType="lpstr">
      <vt:lpstr>Arial</vt:lpstr>
      <vt:lpstr>Calibri</vt:lpstr>
      <vt:lpstr>Calibri Light</vt:lpstr>
      <vt:lpstr>Century Gothic</vt:lpstr>
      <vt:lpstr>Helvetica</vt:lpstr>
      <vt:lpstr>Monotype Sorts</vt:lpstr>
      <vt:lpstr>Symbol</vt:lpstr>
      <vt:lpstr>Times New Roman</vt:lpstr>
      <vt:lpstr>Webdings</vt:lpstr>
      <vt:lpstr>Wingdings</vt:lpstr>
      <vt:lpstr>Office Theme</vt:lpstr>
      <vt:lpstr>2_db-5-grey</vt:lpstr>
      <vt:lpstr>3_db-5-grey</vt:lpstr>
      <vt:lpstr>4_db-5-grey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Chapter 6: Database Design Using the E-R Model</vt:lpstr>
      <vt:lpstr>Outline</vt:lpstr>
      <vt:lpstr>Outline</vt:lpstr>
      <vt:lpstr>PowerPoint Presentation</vt:lpstr>
      <vt:lpstr>Design Phases</vt:lpstr>
      <vt:lpstr>Design Phases (Cont.)</vt:lpstr>
      <vt:lpstr>Design Alternatives</vt:lpstr>
      <vt:lpstr>Design Approaches</vt:lpstr>
      <vt:lpstr>Outline of the ER Model</vt:lpstr>
      <vt:lpstr>ER model -- Database Modeling</vt:lpstr>
      <vt:lpstr>Entity Sets</vt:lpstr>
      <vt:lpstr>Entity Sets -- instructor and student</vt:lpstr>
      <vt:lpstr>Representing Entity sets in ER Diagram</vt:lpstr>
      <vt:lpstr>Relationship Sets</vt:lpstr>
      <vt:lpstr>Relationship Sets (Cont.)</vt:lpstr>
      <vt:lpstr>Representing Relationship  Sets via ER Diagrams </vt:lpstr>
      <vt:lpstr>Relationship Sets (Cont.)</vt:lpstr>
      <vt:lpstr>Relationship Sets with Attributes</vt:lpstr>
      <vt:lpstr>Roles</vt:lpstr>
      <vt:lpstr>Degree of a Relationship Set</vt:lpstr>
      <vt:lpstr>Non-binary Relationship Sets</vt:lpstr>
      <vt:lpstr>Complex Attributes</vt:lpstr>
      <vt:lpstr>Composite Attributes</vt:lpstr>
      <vt:lpstr>Representing Complex Attributes  in ER Diagram</vt:lpstr>
      <vt:lpstr>Mapping Cardinality Constraints</vt:lpstr>
      <vt:lpstr>Mapping Cardinalities</vt:lpstr>
      <vt:lpstr>Mapping Cardinalities </vt:lpstr>
      <vt:lpstr>Representing Cardinality Constraints in ER Diagram</vt:lpstr>
      <vt:lpstr>One-to-Many Relationship</vt:lpstr>
      <vt:lpstr>Many-to-One Relationships</vt:lpstr>
      <vt:lpstr>Many-to-Many Relationship</vt:lpstr>
      <vt:lpstr>Total and Partial Participation</vt:lpstr>
      <vt:lpstr>Primary Key</vt:lpstr>
      <vt:lpstr>Primary key for Entity Sets</vt:lpstr>
      <vt:lpstr>Primary Key for Relationship Sets</vt:lpstr>
      <vt:lpstr>Choice of Primary key for Binary Relationship</vt:lpstr>
      <vt:lpstr>Choice of Primary key for Nonbinary Relationship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Basic Query Structure </vt:lpstr>
      <vt:lpstr>The select Clause</vt:lpstr>
      <vt:lpstr>The select Clause (Cont.)</vt:lpstr>
      <vt:lpstr>The select Clause (Cont.)</vt:lpstr>
      <vt:lpstr>The select Clause (Cont.)</vt:lpstr>
      <vt:lpstr>The where Clause</vt:lpstr>
      <vt:lpstr>The from Clause</vt:lpstr>
      <vt:lpstr>Examples</vt:lpstr>
      <vt:lpstr>The Rename Operation</vt:lpstr>
      <vt:lpstr>Self Join Example</vt:lpstr>
      <vt:lpstr>String Operations</vt:lpstr>
      <vt:lpstr>String Operations (Cont.)</vt:lpstr>
      <vt:lpstr>Ordering the Display of Tuples</vt:lpstr>
      <vt:lpstr>Where Clause Predicates</vt:lpstr>
      <vt:lpstr>Null Values</vt:lpstr>
      <vt:lpstr>Null Values (Cont.)</vt:lpstr>
      <vt:lpstr>Aggregate Functions</vt:lpstr>
      <vt:lpstr>Aggregate Functions Examples</vt:lpstr>
      <vt:lpstr>Aggregate Functions – Group By</vt:lpstr>
      <vt:lpstr>Aggregation (Cont.)</vt:lpstr>
      <vt:lpstr>Aggregate Functions – Having Clause</vt:lpstr>
      <vt:lpstr>Nested Subqueries</vt:lpstr>
      <vt:lpstr>Use of “exists” Clause</vt:lpstr>
      <vt:lpstr>Use of “not exists” Clause</vt:lpstr>
      <vt:lpstr>Test for Absence of Duplicate Tuples</vt:lpstr>
      <vt:lpstr>Subqueries in the From Clause</vt:lpstr>
      <vt:lpstr>Subqueries in the Form Clause</vt:lpstr>
      <vt:lpstr>With Clause</vt:lpstr>
      <vt:lpstr>Complex Queries using With Clause</vt:lpstr>
      <vt:lpstr>Scalar Subquery</vt:lpstr>
      <vt:lpstr>Joined Relations</vt:lpstr>
      <vt:lpstr>Natural Join in SQL</vt:lpstr>
      <vt:lpstr>Natural Join in SQL (Cont.)</vt:lpstr>
      <vt:lpstr>Student Relation</vt:lpstr>
      <vt:lpstr>Takes Relation</vt:lpstr>
      <vt:lpstr>student natural join takes</vt:lpstr>
      <vt:lpstr>Dangerous in Natural Join</vt:lpstr>
      <vt:lpstr>Natural Join with Using Clause</vt:lpstr>
      <vt:lpstr>Join Condition</vt:lpstr>
      <vt:lpstr>Join Condition (Cont.)</vt:lpstr>
      <vt:lpstr>Outer Join</vt:lpstr>
      <vt:lpstr>Outer Join Examples</vt:lpstr>
      <vt:lpstr>Left Outer Join</vt:lpstr>
      <vt:lpstr>Right Outer Join</vt:lpstr>
      <vt:lpstr>Full Outer Join</vt:lpstr>
      <vt:lpstr>Joined Types and Conditions</vt:lpstr>
      <vt:lpstr>Joined Relations – Examples</vt:lpstr>
      <vt:lpstr>Joined Relations – Examples </vt:lpstr>
      <vt:lpstr>Joined Relations – Examples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Ferguson, Donald (DMNA-NYG)</dc:creator>
  <cp:lastModifiedBy>Ferguson, Donald (DMNA-NYG)</cp:lastModifiedBy>
  <cp:revision>3</cp:revision>
  <cp:lastPrinted>2019-12-22T11:43:29Z</cp:lastPrinted>
  <dcterms:created xsi:type="dcterms:W3CDTF">2019-12-10T14:25:24Z</dcterms:created>
  <dcterms:modified xsi:type="dcterms:W3CDTF">2020-02-10T17:22:03Z</dcterms:modified>
</cp:coreProperties>
</file>